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35"/>
  </p:notesMasterIdLst>
  <p:handoutMasterIdLst>
    <p:handoutMasterId r:id="rId36"/>
  </p:handoutMasterIdLst>
  <p:sldIdLst>
    <p:sldId id="256" r:id="rId3"/>
    <p:sldId id="257" r:id="rId4"/>
    <p:sldId id="258" r:id="rId5"/>
    <p:sldId id="259" r:id="rId6"/>
    <p:sldId id="28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6" r:id="rId24"/>
    <p:sldId id="287" r:id="rId25"/>
    <p:sldId id="276" r:id="rId26"/>
    <p:sldId id="277" r:id="rId27"/>
    <p:sldId id="278" r:id="rId28"/>
    <p:sldId id="279" r:id="rId29"/>
    <p:sldId id="280" r:id="rId30"/>
    <p:sldId id="281" r:id="rId31"/>
    <p:sldId id="282" r:id="rId32"/>
    <p:sldId id="283" r:id="rId33"/>
    <p:sldId id="284" r:id="rId34"/>
  </p:sldIdLst>
  <p:sldSz cx="9144000" cy="5143500" type="screen16x9"/>
  <p:notesSz cx="9144000" cy="6858000"/>
  <p:embeddedFontLs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6"/>
    <p:restoredTop sz="94714"/>
  </p:normalViewPr>
  <p:slideViewPr>
    <p:cSldViewPr snapToGrid="0">
      <p:cViewPr varScale="1">
        <p:scale>
          <a:sx n="149" d="100"/>
          <a:sy n="149" d="100"/>
        </p:scale>
        <p:origin x="192"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C898D-5F59-8746-B696-136BFC453AE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8A8DF118-02C9-1F4D-AD18-E4FB11820E8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B314C4B-922C-794B-B188-7EADE6175221}" type="datetimeFigureOut">
              <a:rPr lang="de-DE" smtClean="0"/>
              <a:t>18.06.18</a:t>
            </a:fld>
            <a:endParaRPr lang="de-DE"/>
          </a:p>
        </p:txBody>
      </p:sp>
      <p:sp>
        <p:nvSpPr>
          <p:cNvPr id="4" name="Footer Placeholder 3">
            <a:extLst>
              <a:ext uri="{FF2B5EF4-FFF2-40B4-BE49-F238E27FC236}">
                <a16:creationId xmlns:a16="http://schemas.microsoft.com/office/drawing/2014/main" id="{7E66AB55-BD81-084C-BBD0-8073985CDCD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C29460AD-8588-6644-8158-3523ADDFE02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BEE8F7C-6378-C049-A912-2286C9E63697}" type="slidenum">
              <a:rPr lang="de-DE" smtClean="0"/>
              <a:t>‹#›</a:t>
            </a:fld>
            <a:endParaRPr lang="de-DE"/>
          </a:p>
        </p:txBody>
      </p:sp>
    </p:spTree>
    <p:extLst>
      <p:ext uri="{BB962C8B-B14F-4D97-AF65-F5344CB8AC3E}">
        <p14:creationId xmlns:p14="http://schemas.microsoft.com/office/powerpoint/2010/main" val="2589472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Shape 88"/>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Shape 25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Shape 260"/>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Shape 266"/>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Shape 96"/>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Shape 397"/>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245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Shape 110"/>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Shape 157"/>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Shape 55"/>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58" name="Shape 58"/>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59" name="Shape 5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Shape 61"/>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64" name="Shape 64"/>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5" name="Shape 6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Shape 67"/>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9pPr>
          </a:lstStyle>
          <a:p>
            <a:endParaRPr/>
          </a:p>
        </p:txBody>
      </p:sp>
      <p:sp>
        <p:nvSpPr>
          <p:cNvPr id="70" name="Shape 7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71" name="Shape 7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72" name="Shape 7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endParaRPr/>
          </a:p>
        </p:txBody>
      </p:sp>
      <p:sp>
        <p:nvSpPr>
          <p:cNvPr id="75" name="Shape 7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Shape 77"/>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Shape 7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Shape 79"/>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80" name="Shape 8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Shape 8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Shape 83"/>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Shape 84"/>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stStyle>
          <a:p>
            <a:endParaRPr/>
          </a:p>
        </p:txBody>
      </p:sp>
      <p:sp>
        <p:nvSpPr>
          <p:cNvPr id="85" name="Shape 8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52" name="Shape 5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219540" y="780585"/>
            <a:ext cx="8222100" cy="217301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800"/>
              <a:buFont typeface="Roboto"/>
              <a:buNone/>
            </a:pPr>
            <a:r>
              <a:rPr lang="en" sz="3600" dirty="0">
                <a:latin typeface="Arial"/>
                <a:ea typeface="Arial"/>
                <a:cs typeface="Arial"/>
                <a:sym typeface="Arial"/>
              </a:rPr>
              <a:t>Computational Hermeneutics:</a:t>
            </a:r>
            <a:endParaRPr sz="3600" dirty="0">
              <a:latin typeface="Arial"/>
              <a:ea typeface="Arial"/>
              <a:cs typeface="Arial"/>
              <a:sym typeface="Arial"/>
            </a:endParaRPr>
          </a:p>
          <a:p>
            <a:pPr marL="0" marR="0" lvl="0" indent="0" algn="ctr" rtl="0">
              <a:lnSpc>
                <a:spcPct val="100000"/>
              </a:lnSpc>
              <a:spcBef>
                <a:spcPts val="0"/>
              </a:spcBef>
              <a:spcAft>
                <a:spcPts val="0"/>
              </a:spcAft>
              <a:buClr>
                <a:schemeClr val="lt1"/>
              </a:buClr>
              <a:buSzPts val="4800"/>
              <a:buFont typeface="Roboto"/>
              <a:buNone/>
            </a:pPr>
            <a:r>
              <a:rPr lang="en" sz="3600" dirty="0">
                <a:latin typeface="Arial"/>
                <a:ea typeface="Arial"/>
                <a:cs typeface="Arial"/>
                <a:sym typeface="Arial"/>
              </a:rPr>
              <a:t>Using Computers for the </a:t>
            </a:r>
            <a:br>
              <a:rPr lang="en" sz="3600" dirty="0">
                <a:latin typeface="Arial"/>
                <a:ea typeface="Arial"/>
                <a:cs typeface="Arial"/>
                <a:sym typeface="Arial"/>
              </a:rPr>
            </a:br>
            <a:r>
              <a:rPr lang="en" sz="3600" dirty="0">
                <a:latin typeface="Arial"/>
                <a:ea typeface="Arial"/>
                <a:cs typeface="Arial"/>
                <a:sym typeface="Arial"/>
              </a:rPr>
              <a:t>Logical Analysis of </a:t>
            </a:r>
            <a:br>
              <a:rPr lang="en" sz="3600" dirty="0">
                <a:latin typeface="Arial"/>
                <a:ea typeface="Arial"/>
                <a:cs typeface="Arial"/>
                <a:sym typeface="Arial"/>
              </a:rPr>
            </a:br>
            <a:r>
              <a:rPr lang="en" sz="3600" dirty="0">
                <a:latin typeface="Arial"/>
                <a:ea typeface="Arial"/>
                <a:cs typeface="Arial"/>
                <a:sym typeface="Arial"/>
              </a:rPr>
              <a:t>(Philosophical) NL Arguments</a:t>
            </a:r>
            <a:endParaRPr sz="3600" b="0" i="0" u="none" strike="noStrike" cap="none" dirty="0">
              <a:solidFill>
                <a:schemeClr val="lt1"/>
              </a:solidFill>
              <a:latin typeface="Arial"/>
              <a:ea typeface="Arial"/>
              <a:cs typeface="Arial"/>
              <a:sym typeface="Arial"/>
            </a:endParaRPr>
          </a:p>
        </p:txBody>
      </p:sp>
      <p:sp>
        <p:nvSpPr>
          <p:cNvPr id="91" name="Shape 91"/>
          <p:cNvSpPr txBox="1"/>
          <p:nvPr/>
        </p:nvSpPr>
        <p:spPr>
          <a:xfrm>
            <a:off x="0" y="169475"/>
            <a:ext cx="8222100" cy="611100"/>
          </a:xfrm>
          <a:prstGeom prst="rect">
            <a:avLst/>
          </a:prstGeom>
          <a:noFill/>
          <a:ln>
            <a:noFill/>
          </a:ln>
        </p:spPr>
        <p:txBody>
          <a:bodyPr spcFirstLastPara="1" wrap="square" lIns="91425" tIns="91425" rIns="91425" bIns="91425" anchor="t" anchorCtr="0">
            <a:noAutofit/>
          </a:bodyPr>
          <a:lstStyle/>
          <a:p>
            <a:pPr>
              <a:buClr>
                <a:schemeClr val="lt1"/>
              </a:buClr>
              <a:buSzPts val="1800"/>
            </a:pPr>
            <a:r>
              <a:rPr lang="en" sz="2000" dirty="0">
                <a:solidFill>
                  <a:schemeClr val="lt1"/>
                </a:solidFill>
              </a:rPr>
              <a:t>CLAR 2018 – 2</a:t>
            </a:r>
            <a:r>
              <a:rPr lang="en" sz="2000" baseline="30000" dirty="0">
                <a:solidFill>
                  <a:schemeClr val="lt1"/>
                </a:solidFill>
              </a:rPr>
              <a:t>nd</a:t>
            </a:r>
            <a:r>
              <a:rPr lang="en" sz="2000" dirty="0">
                <a:solidFill>
                  <a:schemeClr val="lt1"/>
                </a:solidFill>
              </a:rPr>
              <a:t> Chinese Conference on Logic and Argumentation</a:t>
            </a:r>
            <a:endParaRPr lang="de-DE" sz="2000" dirty="0"/>
          </a:p>
        </p:txBody>
      </p:sp>
      <p:sp>
        <p:nvSpPr>
          <p:cNvPr id="92" name="Shape 92"/>
          <p:cNvSpPr txBox="1"/>
          <p:nvPr/>
        </p:nvSpPr>
        <p:spPr>
          <a:xfrm>
            <a:off x="219540" y="3749882"/>
            <a:ext cx="3685187" cy="1069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2000" b="1" i="0" u="none" strike="noStrike" cap="none" dirty="0">
                <a:solidFill>
                  <a:schemeClr val="bg1"/>
                </a:solidFill>
                <a:latin typeface="Arial"/>
                <a:ea typeface="Arial"/>
                <a:cs typeface="Arial"/>
                <a:sym typeface="Arial"/>
              </a:rPr>
              <a:t>David </a:t>
            </a:r>
            <a:r>
              <a:rPr lang="en" sz="2000" b="1" i="0" u="none" strike="noStrike" cap="none" dirty="0" err="1">
                <a:solidFill>
                  <a:schemeClr val="bg1"/>
                </a:solidFill>
                <a:sym typeface="Arial"/>
              </a:rPr>
              <a:t>Fuenmayor</a:t>
            </a:r>
            <a:endParaRPr sz="2000" b="1" dirty="0">
              <a:solidFill>
                <a:schemeClr val="bg1"/>
              </a:solidFill>
            </a:endParaRPr>
          </a:p>
          <a:p>
            <a:pPr marL="0" marR="0" lvl="0" indent="0" algn="l" rtl="0">
              <a:lnSpc>
                <a:spcPct val="100000"/>
              </a:lnSpc>
              <a:spcBef>
                <a:spcPts val="0"/>
              </a:spcBef>
              <a:spcAft>
                <a:spcPts val="0"/>
              </a:spcAft>
              <a:buClr>
                <a:schemeClr val="lt1"/>
              </a:buClr>
              <a:buSzPts val="1800"/>
              <a:buFont typeface="Roboto"/>
              <a:buNone/>
            </a:pPr>
            <a:r>
              <a:rPr lang="en" sz="1800" b="0" i="1" u="none" strike="noStrike" cap="none" dirty="0">
                <a:solidFill>
                  <a:schemeClr val="lt1"/>
                </a:solidFill>
                <a:latin typeface="Arial"/>
                <a:ea typeface="Arial"/>
                <a:cs typeface="Arial"/>
                <a:sym typeface="Arial"/>
              </a:rPr>
              <a:t>Free Universit</a:t>
            </a:r>
            <a:r>
              <a:rPr lang="en" sz="1800" i="1" dirty="0">
                <a:solidFill>
                  <a:schemeClr val="lt1"/>
                </a:solidFill>
              </a:rPr>
              <a:t>y</a:t>
            </a:r>
            <a:r>
              <a:rPr lang="en" sz="1800" b="0" i="1" u="none" strike="noStrike" cap="none" dirty="0">
                <a:solidFill>
                  <a:schemeClr val="lt1"/>
                </a:solidFill>
                <a:latin typeface="Arial"/>
                <a:ea typeface="Arial"/>
                <a:cs typeface="Arial"/>
                <a:sym typeface="Arial"/>
              </a:rPr>
              <a:t> Berlin</a:t>
            </a:r>
            <a:endParaRPr i="1" dirty="0"/>
          </a:p>
          <a:p>
            <a:pPr marL="0" marR="0" lvl="0" indent="0" algn="l" rtl="0">
              <a:lnSpc>
                <a:spcPct val="100000"/>
              </a:lnSpc>
              <a:spcBef>
                <a:spcPts val="0"/>
              </a:spcBef>
              <a:spcAft>
                <a:spcPts val="0"/>
              </a:spcAft>
              <a:buClr>
                <a:schemeClr val="lt1"/>
              </a:buClr>
              <a:buSzPts val="1800"/>
              <a:buFont typeface="Roboto"/>
              <a:buNone/>
            </a:pPr>
            <a:r>
              <a:rPr lang="en" sz="1800" b="0" i="1" u="none" strike="noStrike" cap="none" dirty="0" err="1">
                <a:solidFill>
                  <a:schemeClr val="lt1"/>
                </a:solidFill>
                <a:latin typeface="Arial"/>
                <a:ea typeface="Arial"/>
                <a:cs typeface="Arial"/>
                <a:sym typeface="Arial"/>
              </a:rPr>
              <a:t>david.fuenmayor@</a:t>
            </a:r>
            <a:r>
              <a:rPr lang="en" sz="1800" i="1" dirty="0" err="1">
                <a:solidFill>
                  <a:schemeClr val="lt1"/>
                </a:solidFill>
              </a:rPr>
              <a:t>fu-berlin</a:t>
            </a:r>
            <a:r>
              <a:rPr lang="en" sz="1800" b="0" i="1" u="none" strike="noStrike" cap="none" dirty="0" err="1">
                <a:solidFill>
                  <a:schemeClr val="lt1"/>
                </a:solidFill>
                <a:latin typeface="Arial"/>
                <a:ea typeface="Arial"/>
                <a:cs typeface="Arial"/>
                <a:sym typeface="Arial"/>
              </a:rPr>
              <a:t>.com</a:t>
            </a:r>
            <a:endParaRPr i="1" dirty="0"/>
          </a:p>
        </p:txBody>
      </p:sp>
      <p:sp>
        <p:nvSpPr>
          <p:cNvPr id="93" name="Shape 93"/>
          <p:cNvSpPr txBox="1"/>
          <p:nvPr/>
        </p:nvSpPr>
        <p:spPr>
          <a:xfrm>
            <a:off x="4255806" y="3666146"/>
            <a:ext cx="4418175" cy="132902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2000" b="1" dirty="0">
                <a:solidFill>
                  <a:schemeClr val="lt1"/>
                </a:solidFill>
              </a:rPr>
              <a:t>Christoph </a:t>
            </a:r>
            <a:r>
              <a:rPr lang="en" sz="2000" b="1" dirty="0" err="1">
                <a:solidFill>
                  <a:schemeClr val="lt1"/>
                </a:solidFill>
              </a:rPr>
              <a:t>Benzmüller</a:t>
            </a:r>
            <a:endParaRPr sz="2000" b="1" dirty="0">
              <a:solidFill>
                <a:schemeClr val="lt1"/>
              </a:solidFill>
            </a:endParaRPr>
          </a:p>
          <a:p>
            <a:pPr marL="0" marR="0" lvl="0" indent="0" algn="l" rtl="0">
              <a:lnSpc>
                <a:spcPct val="100000"/>
              </a:lnSpc>
              <a:spcBef>
                <a:spcPts val="0"/>
              </a:spcBef>
              <a:spcAft>
                <a:spcPts val="0"/>
              </a:spcAft>
              <a:buClr>
                <a:schemeClr val="lt1"/>
              </a:buClr>
              <a:buSzPts val="1800"/>
              <a:buFont typeface="Roboto"/>
              <a:buNone/>
            </a:pPr>
            <a:r>
              <a:rPr lang="en" sz="1800" i="1" dirty="0">
                <a:solidFill>
                  <a:schemeClr val="lt1"/>
                </a:solidFill>
              </a:rPr>
              <a:t>University of Luxembourg and </a:t>
            </a:r>
          </a:p>
          <a:p>
            <a:pPr marL="0" marR="0" lvl="0" indent="0" algn="l" rtl="0">
              <a:lnSpc>
                <a:spcPct val="100000"/>
              </a:lnSpc>
              <a:spcBef>
                <a:spcPts val="0"/>
              </a:spcBef>
              <a:spcAft>
                <a:spcPts val="0"/>
              </a:spcAft>
              <a:buClr>
                <a:schemeClr val="lt1"/>
              </a:buClr>
              <a:buSzPts val="1800"/>
              <a:buFont typeface="Roboto"/>
              <a:buNone/>
            </a:pPr>
            <a:r>
              <a:rPr lang="en" sz="1800" b="0" i="1" u="none" strike="noStrike" cap="none" dirty="0" err="1">
                <a:solidFill>
                  <a:schemeClr val="lt1"/>
                </a:solidFill>
                <a:latin typeface="Arial"/>
                <a:ea typeface="Arial"/>
                <a:cs typeface="Arial"/>
                <a:sym typeface="Arial"/>
              </a:rPr>
              <a:t>Freie</a:t>
            </a:r>
            <a:r>
              <a:rPr lang="en" sz="1800" b="0" i="1" u="none" strike="noStrike" cap="none" dirty="0">
                <a:solidFill>
                  <a:schemeClr val="lt1"/>
                </a:solidFill>
                <a:latin typeface="Arial"/>
                <a:ea typeface="Arial"/>
                <a:cs typeface="Arial"/>
                <a:sym typeface="Arial"/>
              </a:rPr>
              <a:t> Universität Berlin</a:t>
            </a:r>
            <a:endParaRPr i="1" dirty="0"/>
          </a:p>
          <a:p>
            <a:pPr marL="0" marR="0" lvl="0" indent="0" algn="l" rtl="0">
              <a:lnSpc>
                <a:spcPct val="100000"/>
              </a:lnSpc>
              <a:spcBef>
                <a:spcPts val="0"/>
              </a:spcBef>
              <a:spcAft>
                <a:spcPts val="0"/>
              </a:spcAft>
              <a:buClr>
                <a:schemeClr val="lt1"/>
              </a:buClr>
              <a:buSzPts val="1800"/>
              <a:buFont typeface="Roboto"/>
              <a:buNone/>
            </a:pPr>
            <a:r>
              <a:rPr lang="en" sz="1800" i="1" dirty="0" err="1">
                <a:solidFill>
                  <a:schemeClr val="lt1"/>
                </a:solidFill>
              </a:rPr>
              <a:t>c</a:t>
            </a:r>
            <a:r>
              <a:rPr lang="en" sz="1800" b="0" i="1" u="none" strike="noStrike" cap="none" dirty="0" err="1">
                <a:solidFill>
                  <a:schemeClr val="lt1"/>
                </a:solidFill>
                <a:latin typeface="Arial"/>
                <a:ea typeface="Arial"/>
                <a:cs typeface="Arial"/>
                <a:sym typeface="Arial"/>
              </a:rPr>
              <a:t>.benzmueller@</a:t>
            </a:r>
            <a:r>
              <a:rPr lang="en" sz="1800" i="1" dirty="0" err="1">
                <a:solidFill>
                  <a:schemeClr val="lt1"/>
                </a:solidFill>
              </a:rPr>
              <a:t>fu-berlin</a:t>
            </a:r>
            <a:r>
              <a:rPr lang="en" sz="1800" b="0" i="1" u="none" strike="noStrike" cap="none" dirty="0" err="1">
                <a:solidFill>
                  <a:schemeClr val="lt1"/>
                </a:solidFill>
                <a:latin typeface="Arial"/>
                <a:ea typeface="Arial"/>
                <a:cs typeface="Arial"/>
                <a:sym typeface="Arial"/>
              </a:rPr>
              <a:t>.com</a:t>
            </a:r>
            <a:endParaRP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15952" y="172630"/>
            <a:ext cx="8826600" cy="60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dirty="0" err="1">
                <a:solidFill>
                  <a:schemeClr val="lt1"/>
                </a:solidFill>
                <a:latin typeface="Roboto"/>
                <a:ea typeface="Roboto"/>
                <a:cs typeface="Roboto"/>
                <a:sym typeface="Roboto"/>
              </a:rPr>
              <a:t>Inferentialist</a:t>
            </a:r>
            <a:r>
              <a:rPr lang="en" sz="3200" b="0" i="0" u="none" strike="noStrike" cap="none" dirty="0">
                <a:solidFill>
                  <a:schemeClr val="lt1"/>
                </a:solidFill>
                <a:latin typeface="Roboto"/>
                <a:ea typeface="Roboto"/>
                <a:cs typeface="Roboto"/>
                <a:sym typeface="Roboto"/>
              </a:rPr>
              <a:t>/Syntactic Criteria </a:t>
            </a:r>
            <a:r>
              <a:rPr lang="en" sz="2000" b="0" i="0" u="none" strike="noStrike" cap="none" dirty="0">
                <a:solidFill>
                  <a:schemeClr val="lt1"/>
                </a:solidFill>
                <a:latin typeface="Roboto"/>
                <a:ea typeface="Roboto"/>
                <a:cs typeface="Roboto"/>
                <a:sym typeface="Roboto"/>
              </a:rPr>
              <a:t>(</a:t>
            </a:r>
            <a:r>
              <a:rPr lang="en" sz="2000" b="0" i="0" u="none" strike="noStrike" cap="none" dirty="0" err="1">
                <a:solidFill>
                  <a:schemeClr val="lt1"/>
                </a:solidFill>
                <a:latin typeface="Roboto"/>
                <a:ea typeface="Roboto"/>
                <a:cs typeface="Roboto"/>
                <a:sym typeface="Roboto"/>
              </a:rPr>
              <a:t>Peregrin</a:t>
            </a:r>
            <a:r>
              <a:rPr lang="en" sz="2000" b="0" i="0" u="none" strike="noStrike" cap="none" dirty="0">
                <a:solidFill>
                  <a:schemeClr val="lt1"/>
                </a:solidFill>
                <a:latin typeface="Roboto"/>
                <a:ea typeface="Roboto"/>
                <a:cs typeface="Roboto"/>
                <a:sym typeface="Roboto"/>
              </a:rPr>
              <a:t> &amp; </a:t>
            </a:r>
            <a:r>
              <a:rPr lang="en" sz="2000" b="0" i="0" u="none" strike="noStrike" cap="none" dirty="0" err="1">
                <a:solidFill>
                  <a:schemeClr val="lt1"/>
                </a:solidFill>
                <a:latin typeface="Roboto"/>
                <a:ea typeface="Roboto"/>
                <a:cs typeface="Roboto"/>
                <a:sym typeface="Roboto"/>
              </a:rPr>
              <a:t>Svodoba</a:t>
            </a:r>
            <a:r>
              <a:rPr lang="en" sz="2000" b="0" i="0" u="none" strike="noStrike" cap="none" dirty="0">
                <a:solidFill>
                  <a:schemeClr val="lt1"/>
                </a:solidFill>
                <a:latin typeface="Roboto"/>
                <a:ea typeface="Roboto"/>
                <a:cs typeface="Roboto"/>
                <a:sym typeface="Roboto"/>
              </a:rPr>
              <a:t> 2017)</a:t>
            </a:r>
            <a:endParaRPr sz="3200" b="0" i="1" u="none" strike="noStrike" cap="none" dirty="0">
              <a:solidFill>
                <a:schemeClr val="lt1"/>
              </a:solidFill>
              <a:latin typeface="Roboto"/>
              <a:ea typeface="Roboto"/>
              <a:cs typeface="Roboto"/>
              <a:sym typeface="Roboto"/>
            </a:endParaRPr>
          </a:p>
        </p:txBody>
      </p:sp>
      <p:sp>
        <p:nvSpPr>
          <p:cNvPr id="166" name="Shape 166"/>
          <p:cNvSpPr txBox="1"/>
          <p:nvPr/>
        </p:nvSpPr>
        <p:spPr>
          <a:xfrm>
            <a:off x="163551" y="1754458"/>
            <a:ext cx="8846634" cy="2615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Principle of Reliability (aka. Correctness):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i="1" dirty="0"/>
              <a:t>I</a:t>
            </a:r>
            <a:r>
              <a:rPr lang="en" sz="1400" b="0" i="1" u="none" strike="noStrike" cap="none" dirty="0">
                <a:solidFill>
                  <a:srgbClr val="000000"/>
                </a:solidFill>
                <a:latin typeface="Arial"/>
                <a:ea typeface="Arial"/>
                <a:cs typeface="Arial"/>
                <a:sym typeface="Arial"/>
              </a:rPr>
              <a:t>ntuitively incorrect </a:t>
            </a:r>
            <a:r>
              <a:rPr lang="en" sz="1400" b="0" i="0" u="none" strike="noStrike" cap="none" dirty="0">
                <a:solidFill>
                  <a:srgbClr val="000000"/>
                </a:solidFill>
                <a:latin typeface="Arial"/>
                <a:ea typeface="Arial"/>
                <a:cs typeface="Arial"/>
                <a:sym typeface="Arial"/>
              </a:rPr>
              <a:t>arguments should be </a:t>
            </a:r>
            <a:r>
              <a:rPr lang="en" sz="1400" b="0" i="1" u="none" strike="noStrike" cap="none" dirty="0">
                <a:solidFill>
                  <a:srgbClr val="000000"/>
                </a:solidFill>
                <a:latin typeface="Arial"/>
                <a:ea typeface="Arial"/>
                <a:cs typeface="Arial"/>
                <a:sym typeface="Arial"/>
              </a:rPr>
              <a:t>logically incorrect. </a:t>
            </a:r>
            <a:r>
              <a:rPr lang="en" sz="1400" b="0" u="none" strike="noStrike" cap="none" dirty="0">
                <a:solidFill>
                  <a:srgbClr val="000000"/>
                </a:solidFill>
                <a:latin typeface="Arial"/>
                <a:ea typeface="Arial"/>
                <a:cs typeface="Arial"/>
                <a:sym typeface="Arial"/>
              </a:rPr>
              <a:t>But:</a:t>
            </a:r>
            <a:r>
              <a:rPr lang="en" i="1" dirty="0"/>
              <a:t> </a:t>
            </a:r>
            <a:r>
              <a:rPr lang="en" dirty="0"/>
              <a:t>Verifying a</a:t>
            </a:r>
            <a:r>
              <a:rPr lang="en" sz="1400" b="0" u="none" strike="noStrike" cap="none" dirty="0">
                <a:solidFill>
                  <a:srgbClr val="000000"/>
                </a:solidFill>
                <a:latin typeface="Arial"/>
                <a:ea typeface="Arial"/>
                <a:cs typeface="Arial"/>
                <a:sym typeface="Arial"/>
              </a:rPr>
              <a:t>rgument’s </a:t>
            </a:r>
            <a:r>
              <a:rPr lang="en" sz="1400" b="0" i="0" u="none" strike="noStrike" cap="none" dirty="0">
                <a:solidFill>
                  <a:srgbClr val="000000"/>
                </a:solidFill>
                <a:latin typeface="Arial"/>
                <a:ea typeface="Arial"/>
                <a:cs typeface="Arial"/>
                <a:sym typeface="Arial"/>
              </a:rPr>
              <a:t>correctness involves </a:t>
            </a:r>
            <a:r>
              <a:rPr lang="en" sz="1400" b="1" i="0" u="none" strike="noStrike" cap="none" dirty="0">
                <a:solidFill>
                  <a:srgbClr val="000000"/>
                </a:solidFill>
                <a:latin typeface="Arial"/>
                <a:ea typeface="Arial"/>
                <a:cs typeface="Arial"/>
                <a:sym typeface="Arial"/>
              </a:rPr>
              <a:t>all</a:t>
            </a:r>
            <a:r>
              <a:rPr lang="en" sz="1400" b="0" i="0" u="none" strike="noStrike" cap="none" dirty="0">
                <a:solidFill>
                  <a:srgbClr val="000000"/>
                </a:solidFill>
                <a:latin typeface="Arial"/>
                <a:ea typeface="Arial"/>
                <a:cs typeface="Arial"/>
                <a:sym typeface="Arial"/>
              </a:rPr>
              <a:t> of the argument’s sentences (+ implicit premises): it is </a:t>
            </a:r>
            <a:r>
              <a:rPr lang="en" sz="1400" b="1" i="0" u="none" strike="noStrike" cap="none" dirty="0">
                <a:solidFill>
                  <a:srgbClr val="000000"/>
                </a:solidFill>
                <a:latin typeface="Arial"/>
                <a:ea typeface="Arial"/>
                <a:cs typeface="Arial"/>
                <a:sym typeface="Arial"/>
              </a:rPr>
              <a:t>holistically</a:t>
            </a:r>
            <a:r>
              <a:rPr lang="en" sz="1400" b="0" i="0" u="none" strike="noStrike" cap="none" dirty="0">
                <a:solidFill>
                  <a:srgbClr val="000000"/>
                </a:solidFill>
                <a:latin typeface="Arial"/>
                <a:ea typeface="Arial"/>
                <a:cs typeface="Arial"/>
                <a:sym typeface="Arial"/>
              </a:rPr>
              <a:t> determined.</a:t>
            </a:r>
          </a:p>
          <a:p>
            <a:pPr marL="0" marR="0" lvl="0" indent="0" algn="l" rtl="0">
              <a:lnSpc>
                <a:spcPct val="100000"/>
              </a:lnSpc>
              <a:spcBef>
                <a:spcPts val="0"/>
              </a:spcBef>
              <a:spcAft>
                <a:spcPts val="0"/>
              </a:spcAft>
              <a:buNone/>
            </a:pPr>
            <a:endParaRPr lang="en"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67" name="Shape 167"/>
          <p:cNvSpPr/>
          <p:nvPr/>
        </p:nvSpPr>
        <p:spPr>
          <a:xfrm>
            <a:off x="241608" y="4559043"/>
            <a:ext cx="8575289"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68" name="Shape 168"/>
          <p:cNvPicPr preferRelativeResize="0"/>
          <p:nvPr/>
        </p:nvPicPr>
        <p:blipFill rotWithShape="1">
          <a:blip r:embed="rId3">
            <a:alphaModFix/>
          </a:blip>
          <a:srcRect/>
          <a:stretch/>
        </p:blipFill>
        <p:spPr>
          <a:xfrm>
            <a:off x="1633706" y="2337559"/>
            <a:ext cx="6298528" cy="1258562"/>
          </a:xfrm>
          <a:prstGeom prst="rect">
            <a:avLst/>
          </a:prstGeom>
          <a:noFill/>
          <a:ln>
            <a:noFill/>
          </a:ln>
        </p:spPr>
      </p:pic>
      <p:sp>
        <p:nvSpPr>
          <p:cNvPr id="169" name="Shape 169"/>
          <p:cNvSpPr/>
          <p:nvPr/>
        </p:nvSpPr>
        <p:spPr>
          <a:xfrm>
            <a:off x="1555648" y="2304102"/>
            <a:ext cx="6454645" cy="1345822"/>
          </a:xfrm>
          <a:prstGeom prst="rect">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Shape 170"/>
          <p:cNvSpPr/>
          <p:nvPr/>
        </p:nvSpPr>
        <p:spPr>
          <a:xfrm>
            <a:off x="644964" y="2844176"/>
            <a:ext cx="832625" cy="245327"/>
          </a:xfrm>
          <a:prstGeom prst="rightArrow">
            <a:avLst>
              <a:gd name="adj1" fmla="val 50000"/>
              <a:gd name="adj2" fmla="val 50000"/>
            </a:avLst>
          </a:prstGeom>
          <a:solidFill>
            <a:schemeClr val="accent3"/>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1209FC7B-CF97-3441-AC26-ADA400CE9414}"/>
              </a:ext>
            </a:extLst>
          </p:cNvPr>
          <p:cNvSpPr txBox="1"/>
          <p:nvPr/>
        </p:nvSpPr>
        <p:spPr>
          <a:xfrm>
            <a:off x="115952" y="775330"/>
            <a:ext cx="16163263" cy="738664"/>
          </a:xfrm>
          <a:prstGeom prst="rect">
            <a:avLst/>
          </a:prstGeom>
          <a:noFill/>
        </p:spPr>
        <p:txBody>
          <a:bodyPr wrap="square" rtlCol="0">
            <a:spAutoFit/>
          </a:bodyPr>
          <a:lstStyle/>
          <a:p>
            <a:r>
              <a:rPr lang="de-DE" dirty="0" err="1"/>
              <a:t>Peregrin</a:t>
            </a:r>
            <a:r>
              <a:rPr lang="de-DE" dirty="0"/>
              <a:t> J. </a:t>
            </a:r>
            <a:r>
              <a:rPr lang="de-DE" dirty="0" err="1"/>
              <a:t>and</a:t>
            </a:r>
            <a:r>
              <a:rPr lang="de-DE" dirty="0"/>
              <a:t> Svoboda V. (2017) </a:t>
            </a:r>
            <a:r>
              <a:rPr lang="de-DE" i="1" dirty="0" err="1"/>
              <a:t>Reflective</a:t>
            </a:r>
            <a:r>
              <a:rPr lang="de-DE" i="1" dirty="0"/>
              <a:t> Equilibrium </a:t>
            </a:r>
            <a:r>
              <a:rPr lang="de-DE" i="1" dirty="0" err="1"/>
              <a:t>and</a:t>
            </a:r>
            <a:r>
              <a:rPr lang="de-DE" i="1" dirty="0"/>
              <a:t> </a:t>
            </a:r>
            <a:r>
              <a:rPr lang="de-DE" i="1" dirty="0" err="1"/>
              <a:t>the</a:t>
            </a:r>
            <a:r>
              <a:rPr lang="de-DE" i="1" dirty="0"/>
              <a:t> </a:t>
            </a:r>
            <a:r>
              <a:rPr lang="de-DE" i="1" dirty="0" err="1"/>
              <a:t>Principles</a:t>
            </a:r>
            <a:r>
              <a:rPr lang="de-DE" i="1" dirty="0"/>
              <a:t> </a:t>
            </a:r>
            <a:r>
              <a:rPr lang="de-DE" i="1" dirty="0" err="1"/>
              <a:t>of</a:t>
            </a:r>
            <a:r>
              <a:rPr lang="de-DE" i="1" dirty="0"/>
              <a:t> Logical Analysis:  </a:t>
            </a:r>
          </a:p>
          <a:p>
            <a:r>
              <a:rPr lang="de-DE" i="1" dirty="0"/>
              <a:t>Understanding </a:t>
            </a:r>
            <a:r>
              <a:rPr lang="de-DE" i="1" dirty="0" err="1"/>
              <a:t>the</a:t>
            </a:r>
            <a:r>
              <a:rPr lang="de-DE" i="1" dirty="0"/>
              <a:t> Laws </a:t>
            </a:r>
            <a:r>
              <a:rPr lang="de-DE" i="1" dirty="0" err="1"/>
              <a:t>of</a:t>
            </a:r>
            <a:r>
              <a:rPr lang="de-DE" i="1" dirty="0"/>
              <a:t> </a:t>
            </a:r>
            <a:r>
              <a:rPr lang="de-DE" i="1" dirty="0" err="1"/>
              <a:t>Logic</a:t>
            </a:r>
            <a:r>
              <a:rPr lang="de-DE" i="1" dirty="0"/>
              <a:t>.</a:t>
            </a:r>
            <a:r>
              <a:rPr lang="de-DE" dirty="0"/>
              <a:t> Routledge Studies in Contemporary </a:t>
            </a:r>
            <a:r>
              <a:rPr lang="de-DE" dirty="0" err="1"/>
              <a:t>Philosophy</a:t>
            </a:r>
            <a:r>
              <a:rPr lang="de-DE" dirty="0"/>
              <a:t>. Taylor &amp; Francis, 2017.</a:t>
            </a:r>
          </a:p>
          <a:p>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41609" y="230459"/>
            <a:ext cx="8575289" cy="12410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Inferentialist (aka. Syntactic) Criteria</a:t>
            </a:r>
            <a:br>
              <a:rPr lang="en" sz="3200" b="0" i="0" u="none" strike="noStrike" cap="none">
                <a:solidFill>
                  <a:schemeClr val="lt1"/>
                </a:solidFill>
                <a:latin typeface="Roboto"/>
                <a:ea typeface="Roboto"/>
                <a:cs typeface="Roboto"/>
                <a:sym typeface="Roboto"/>
              </a:rPr>
            </a:br>
            <a:r>
              <a:rPr lang="en" sz="2000" b="0" i="0" u="none" strike="noStrike" cap="none">
                <a:solidFill>
                  <a:schemeClr val="lt1"/>
                </a:solidFill>
                <a:latin typeface="Roboto"/>
                <a:ea typeface="Roboto"/>
                <a:cs typeface="Roboto"/>
                <a:sym typeface="Roboto"/>
              </a:rPr>
              <a:t>(Peregrin &amp; Svodoba 2017)</a:t>
            </a:r>
            <a:endParaRPr sz="3200" b="0" i="1" u="none" strike="noStrike" cap="none">
              <a:solidFill>
                <a:schemeClr val="lt1"/>
              </a:solidFill>
              <a:latin typeface="Roboto"/>
              <a:ea typeface="Roboto"/>
              <a:cs typeface="Roboto"/>
              <a:sym typeface="Roboto"/>
            </a:endParaRPr>
          </a:p>
        </p:txBody>
      </p:sp>
      <p:sp>
        <p:nvSpPr>
          <p:cNvPr id="178" name="Shape 178"/>
          <p:cNvSpPr txBox="1"/>
          <p:nvPr/>
        </p:nvSpPr>
        <p:spPr>
          <a:xfrm>
            <a:off x="327102" y="1754458"/>
            <a:ext cx="8489796" cy="289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Principle of Ambitiousness (aka. Completeness):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Don’t play safe! </a:t>
            </a: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Always look for the inferentially most fruitful formalization, i.e. the one which renders as logically valid the highest number of intuitively correct arguments.</a:t>
            </a:r>
            <a:endParaRPr sz="1400" b="0" i="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79" name="Shape 179"/>
          <p:cNvSpPr/>
          <p:nvPr/>
        </p:nvSpPr>
        <p:spPr>
          <a:xfrm>
            <a:off x="241608" y="4559043"/>
            <a:ext cx="857528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0" name="Shape 180"/>
          <p:cNvPicPr preferRelativeResize="0"/>
          <p:nvPr/>
        </p:nvPicPr>
        <p:blipFill rotWithShape="1">
          <a:blip r:embed="rId3">
            <a:alphaModFix/>
          </a:blip>
          <a:srcRect/>
          <a:stretch/>
        </p:blipFill>
        <p:spPr>
          <a:xfrm>
            <a:off x="1088846" y="2236403"/>
            <a:ext cx="6966308" cy="1384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41609" y="230459"/>
            <a:ext cx="8575289" cy="12410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Inferentialist (aka. Syntactic) Criteria</a:t>
            </a:r>
            <a:br>
              <a:rPr lang="en" sz="3200" b="0" i="0" u="none" strike="noStrike" cap="none">
                <a:solidFill>
                  <a:schemeClr val="lt1"/>
                </a:solidFill>
                <a:latin typeface="Roboto"/>
                <a:ea typeface="Roboto"/>
                <a:cs typeface="Roboto"/>
                <a:sym typeface="Roboto"/>
              </a:rPr>
            </a:br>
            <a:r>
              <a:rPr lang="en" sz="2000" b="0" i="0" u="none" strike="noStrike" cap="none">
                <a:solidFill>
                  <a:schemeClr val="lt1"/>
                </a:solidFill>
                <a:latin typeface="Roboto"/>
                <a:ea typeface="Roboto"/>
                <a:cs typeface="Roboto"/>
                <a:sym typeface="Roboto"/>
              </a:rPr>
              <a:t>(Peregrin &amp; Svodoba 2017)</a:t>
            </a:r>
            <a:endParaRPr sz="3200" b="0" i="1" u="none" strike="noStrike" cap="none">
              <a:solidFill>
                <a:schemeClr val="lt1"/>
              </a:solidFill>
              <a:latin typeface="Roboto"/>
              <a:ea typeface="Roboto"/>
              <a:cs typeface="Roboto"/>
              <a:sym typeface="Roboto"/>
            </a:endParaRPr>
          </a:p>
        </p:txBody>
      </p:sp>
      <p:sp>
        <p:nvSpPr>
          <p:cNvPr id="186" name="Shape 186"/>
          <p:cNvSpPr txBox="1"/>
          <p:nvPr/>
        </p:nvSpPr>
        <p:spPr>
          <a:xfrm>
            <a:off x="327102" y="1754458"/>
            <a:ext cx="848979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Principle of Transparency:</a:t>
            </a:r>
            <a:endParaRPr/>
          </a:p>
        </p:txBody>
      </p:sp>
      <p:sp>
        <p:nvSpPr>
          <p:cNvPr id="187" name="Shape 187"/>
          <p:cNvSpPr/>
          <p:nvPr/>
        </p:nvSpPr>
        <p:spPr>
          <a:xfrm>
            <a:off x="241608" y="4559043"/>
            <a:ext cx="857528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8" name="Shape 188"/>
          <p:cNvPicPr preferRelativeResize="0"/>
          <p:nvPr/>
        </p:nvPicPr>
        <p:blipFill rotWithShape="1">
          <a:blip r:embed="rId3">
            <a:alphaModFix/>
          </a:blip>
          <a:srcRect/>
          <a:stretch/>
        </p:blipFill>
        <p:spPr>
          <a:xfrm>
            <a:off x="1069795" y="2127227"/>
            <a:ext cx="7004410" cy="889046"/>
          </a:xfrm>
          <a:prstGeom prst="rect">
            <a:avLst/>
          </a:prstGeom>
          <a:noFill/>
          <a:ln>
            <a:noFill/>
          </a:ln>
        </p:spPr>
      </p:pic>
      <p:pic>
        <p:nvPicPr>
          <p:cNvPr id="189" name="Shape 189"/>
          <p:cNvPicPr preferRelativeResize="0"/>
          <p:nvPr/>
        </p:nvPicPr>
        <p:blipFill rotWithShape="1">
          <a:blip r:embed="rId4">
            <a:alphaModFix/>
          </a:blip>
          <a:srcRect/>
          <a:stretch/>
        </p:blipFill>
        <p:spPr>
          <a:xfrm>
            <a:off x="968190" y="3657297"/>
            <a:ext cx="7106015" cy="901746"/>
          </a:xfrm>
          <a:prstGeom prst="rect">
            <a:avLst/>
          </a:prstGeom>
          <a:noFill/>
          <a:ln>
            <a:noFill/>
          </a:ln>
        </p:spPr>
      </p:pic>
      <p:sp>
        <p:nvSpPr>
          <p:cNvPr id="190" name="Shape 190"/>
          <p:cNvSpPr txBox="1"/>
          <p:nvPr/>
        </p:nvSpPr>
        <p:spPr>
          <a:xfrm>
            <a:off x="241608" y="3156750"/>
            <a:ext cx="848979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Principle of Parsimony: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41609" y="230459"/>
            <a:ext cx="8575289" cy="12410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A Holistic View on Formalization</a:t>
            </a:r>
            <a:endParaRPr sz="3200" b="0" i="1" u="none" strike="noStrike" cap="none">
              <a:solidFill>
                <a:schemeClr val="lt1"/>
              </a:solidFill>
              <a:latin typeface="Roboto"/>
              <a:ea typeface="Roboto"/>
              <a:cs typeface="Roboto"/>
              <a:sym typeface="Roboto"/>
            </a:endParaRPr>
          </a:p>
        </p:txBody>
      </p:sp>
      <p:sp>
        <p:nvSpPr>
          <p:cNvPr id="196" name="Shape 196"/>
          <p:cNvSpPr/>
          <p:nvPr/>
        </p:nvSpPr>
        <p:spPr>
          <a:xfrm>
            <a:off x="602166" y="1995882"/>
            <a:ext cx="8326244" cy="193662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 sz="1600" b="0" i="1" u="none" strike="noStrike" cap="none">
                <a:solidFill>
                  <a:srgbClr val="000000"/>
                </a:solidFill>
                <a:latin typeface="Arial"/>
                <a:ea typeface="Arial"/>
                <a:cs typeface="Arial"/>
                <a:sym typeface="Arial"/>
              </a:rPr>
              <a:t>... much of the interest in logical form comes from an interest in logical geography: to give the logical form of a sentence is to give its logical location in the totality of sentences, to describe it in a way that explicitly determines what sentences it entails and what sentences it is entailed by. The location must be given relative to a specific deductive theory; so logical form itself is relative to a theory.</a:t>
            </a:r>
            <a:endParaRPr/>
          </a:p>
          <a:p>
            <a:pPr marL="0" marR="0" lvl="0" indent="0" algn="l" rtl="0">
              <a:lnSpc>
                <a:spcPct val="107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1" indent="0" algn="r" rtl="0">
              <a:lnSpc>
                <a:spcPct val="107000"/>
              </a:lnSpc>
              <a:spcBef>
                <a:spcPts val="0"/>
              </a:spcBef>
              <a:spcAft>
                <a:spcPts val="0"/>
              </a:spcAft>
              <a:buNone/>
            </a:pPr>
            <a:r>
              <a:rPr lang="en" sz="1600" b="0" i="0" u="none" strike="noStrike" cap="none">
                <a:solidFill>
                  <a:srgbClr val="000000"/>
                </a:solidFill>
                <a:latin typeface="Arial"/>
                <a:ea typeface="Arial"/>
                <a:cs typeface="Arial"/>
                <a:sym typeface="Arial"/>
              </a:rPr>
              <a:t>Donald Davidson - </a:t>
            </a:r>
            <a:r>
              <a:rPr lang="en" sz="1600" b="0" i="1" u="none" strike="noStrike" cap="none">
                <a:solidFill>
                  <a:srgbClr val="000000"/>
                </a:solidFill>
                <a:latin typeface="Arial"/>
                <a:ea typeface="Arial"/>
                <a:cs typeface="Arial"/>
                <a:sym typeface="Arial"/>
              </a:rPr>
              <a:t>Action and Reaction </a:t>
            </a:r>
            <a:r>
              <a:rPr lang="en" sz="1600" b="0" i="0" u="none" strike="noStrike" cap="none">
                <a:solidFill>
                  <a:srgbClr val="000000"/>
                </a:solidFill>
                <a:latin typeface="Arial"/>
                <a:ea typeface="Arial"/>
                <a:cs typeface="Arial"/>
                <a:sym typeface="Arial"/>
              </a:rPr>
              <a:t>(1970) </a:t>
            </a:r>
            <a:endParaRPr sz="1600" b="0" i="1"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41609" y="230459"/>
            <a:ext cx="8575289" cy="12410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A Holistic View on Formalization</a:t>
            </a:r>
            <a:endParaRPr sz="3200" b="0" i="1" u="none" strike="noStrike" cap="none">
              <a:solidFill>
                <a:schemeClr val="lt1"/>
              </a:solidFill>
              <a:latin typeface="Roboto"/>
              <a:ea typeface="Roboto"/>
              <a:cs typeface="Roboto"/>
              <a:sym typeface="Roboto"/>
            </a:endParaRPr>
          </a:p>
        </p:txBody>
      </p:sp>
      <p:sp>
        <p:nvSpPr>
          <p:cNvPr id="202" name="Shape 202"/>
          <p:cNvSpPr/>
          <p:nvPr/>
        </p:nvSpPr>
        <p:spPr>
          <a:xfrm>
            <a:off x="241609" y="1735687"/>
            <a:ext cx="8326244" cy="401834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Font typeface="Arial" panose="020B0604020202020204" pitchFamily="34" charset="0"/>
              <a:buChar char="•"/>
            </a:pPr>
            <a:endParaRPr lang="en" dirty="0"/>
          </a:p>
          <a:p>
            <a:pPr marL="285750" lvl="0" indent="-285750">
              <a:buFont typeface="Arial" panose="020B0604020202020204" pitchFamily="34" charset="0"/>
              <a:buChar char="•"/>
            </a:pPr>
            <a:r>
              <a:rPr lang="en" sz="1600" dirty="0"/>
              <a:t>holistic, iterative, give-and-take enterprise</a:t>
            </a:r>
          </a:p>
          <a:p>
            <a:pPr marL="285750" lvl="0" indent="-285750">
              <a:buFont typeface="Arial" panose="020B0604020202020204" pitchFamily="34" charset="0"/>
              <a:buChar char="•"/>
            </a:pPr>
            <a:r>
              <a:rPr lang="en" sz="1600" b="0" i="0" u="none" strike="noStrike" cap="none" dirty="0">
                <a:solidFill>
                  <a:srgbClr val="000000"/>
                </a:solidFill>
                <a:latin typeface="Arial"/>
                <a:ea typeface="Arial"/>
                <a:cs typeface="Arial"/>
                <a:sym typeface="Arial"/>
              </a:rPr>
              <a:t>start with </a:t>
            </a:r>
            <a:r>
              <a:rPr lang="en" sz="1600" dirty="0"/>
              <a:t>(tentative) </a:t>
            </a:r>
            <a:r>
              <a:rPr lang="en" sz="1600" b="0" i="0" u="none" strike="noStrike" cap="none" dirty="0">
                <a:solidFill>
                  <a:srgbClr val="000000"/>
                </a:solidFill>
                <a:latin typeface="Arial"/>
                <a:ea typeface="Arial"/>
                <a:cs typeface="Arial"/>
                <a:sym typeface="Arial"/>
              </a:rPr>
              <a:t>candidate formalizations of some simple statements </a:t>
            </a:r>
            <a:endParaRPr lang="en" sz="1600" dirty="0"/>
          </a:p>
          <a:p>
            <a:pPr marL="285750" lvl="0" indent="-285750">
              <a:buFont typeface="Arial" panose="020B0604020202020204" pitchFamily="34" charset="0"/>
              <a:buChar char="•"/>
            </a:pPr>
            <a:r>
              <a:rPr lang="en" sz="1600" b="0" i="0" u="none" strike="noStrike" cap="none" dirty="0">
                <a:solidFill>
                  <a:srgbClr val="000000"/>
                </a:solidFill>
                <a:latin typeface="Arial"/>
                <a:ea typeface="Arial"/>
                <a:cs typeface="Arial"/>
                <a:sym typeface="Arial"/>
              </a:rPr>
              <a:t>use them as stepping stones for the formalization of </a:t>
            </a:r>
            <a:r>
              <a:rPr lang="en" sz="1600" dirty="0"/>
              <a:t>the remaining </a:t>
            </a:r>
            <a:r>
              <a:rPr lang="en" sz="1600" b="0" i="0" u="none" strike="noStrike" cap="none" dirty="0">
                <a:solidFill>
                  <a:srgbClr val="000000"/>
                </a:solidFill>
                <a:latin typeface="Arial"/>
                <a:ea typeface="Arial"/>
                <a:cs typeface="Arial"/>
                <a:sym typeface="Arial"/>
              </a:rPr>
              <a:t>statements</a:t>
            </a:r>
            <a:endParaRPr sz="1600"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rPr>
              <a:t>Example:</a:t>
            </a:r>
            <a:endParaRPr sz="1400" b="1" i="0" u="none" strike="noStrike" cap="none" dirty="0">
              <a:solidFill>
                <a:srgbClr val="000000"/>
              </a:solidFil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If, for some candidate formalization </a:t>
            </a:r>
            <a:r>
              <a:rPr lang="en" sz="1400" b="0" i="0" u="none" strike="noStrike" cap="none" dirty="0" err="1">
                <a:solidFill>
                  <a:srgbClr val="000000"/>
                </a:solidFill>
                <a:latin typeface="Arial"/>
                <a:ea typeface="Arial"/>
                <a:cs typeface="Arial"/>
                <a:sym typeface="Arial"/>
              </a:rPr>
              <a:t>Φ</a:t>
            </a:r>
            <a:r>
              <a:rPr lang="en" sz="1400" b="0" i="0" u="none" strike="noStrike" cap="none" dirty="0">
                <a:solidFill>
                  <a:srgbClr val="000000"/>
                </a:solidFill>
                <a:latin typeface="Arial"/>
                <a:ea typeface="Arial"/>
                <a:cs typeface="Arial"/>
                <a:sym typeface="Arial"/>
              </a:rPr>
              <a:t> of an statement </a:t>
            </a:r>
            <a:r>
              <a:rPr lang="en" sz="1400" b="0" i="1" u="none" strike="noStrike" cap="none" dirty="0">
                <a:solidFill>
                  <a:srgbClr val="000000"/>
                </a:solidFill>
                <a:latin typeface="Arial"/>
                <a:ea typeface="Arial"/>
                <a:cs typeface="Arial"/>
                <a:sym typeface="Arial"/>
              </a:rPr>
              <a:t>S,</a:t>
            </a:r>
            <a:r>
              <a:rPr lang="en" sz="1400" b="0" i="0" u="none" strike="noStrike" cap="none" dirty="0">
                <a:solidFill>
                  <a:srgbClr val="000000"/>
                </a:solidFill>
                <a:latin typeface="Arial"/>
                <a:ea typeface="Arial"/>
                <a:cs typeface="Arial"/>
                <a:sym typeface="Arial"/>
              </a:rPr>
              <a:t> we find out some logically correct (but intuitively incorrect) argument form involving </a:t>
            </a:r>
            <a:r>
              <a:rPr lang="en" sz="1400" b="0" i="0" u="none" strike="noStrike" cap="none" dirty="0" err="1">
                <a:solidFill>
                  <a:srgbClr val="000000"/>
                </a:solidFill>
                <a:latin typeface="Arial"/>
                <a:ea typeface="Arial"/>
                <a:cs typeface="Arial"/>
                <a:sym typeface="Arial"/>
              </a:rPr>
              <a:t>Φ</a:t>
            </a:r>
            <a:r>
              <a:rPr lang="en" sz="1400" b="0" i="0" u="none" strike="noStrike" cap="none" dirty="0">
                <a:solidFill>
                  <a:srgbClr val="000000"/>
                </a:solidFill>
                <a:latin typeface="Arial"/>
                <a:ea typeface="Arial"/>
                <a:cs typeface="Arial"/>
                <a:sym typeface="Arial"/>
              </a:rPr>
              <a:t> (as a counterpart of </a:t>
            </a:r>
            <a:r>
              <a:rPr lang="en" sz="1400" b="0" i="1" u="none" strike="noStrike" cap="none" dirty="0">
                <a:solidFill>
                  <a:srgbClr val="000000"/>
                </a:solidFill>
                <a:latin typeface="Arial"/>
                <a:ea typeface="Arial"/>
                <a:cs typeface="Arial"/>
                <a:sym typeface="Arial"/>
              </a:rPr>
              <a:t>S)</a:t>
            </a:r>
            <a:r>
              <a:rPr lang="en" sz="1400" b="0" i="0" u="none" strike="noStrike" cap="none" dirty="0">
                <a:solidFill>
                  <a:srgbClr val="000000"/>
                </a:solidFill>
                <a:latin typeface="Arial"/>
                <a:ea typeface="Arial"/>
                <a:cs typeface="Arial"/>
                <a:sym typeface="Arial"/>
              </a:rPr>
              <a:t>, we may, instead of dropping the hypothesis that </a:t>
            </a:r>
            <a:r>
              <a:rPr lang="en" sz="1400" b="0" i="0" u="none" strike="noStrike" cap="none" dirty="0" err="1">
                <a:solidFill>
                  <a:srgbClr val="000000"/>
                </a:solidFill>
                <a:latin typeface="Arial"/>
                <a:ea typeface="Arial"/>
                <a:cs typeface="Arial"/>
                <a:sym typeface="Arial"/>
              </a:rPr>
              <a:t>Φ</a:t>
            </a:r>
            <a:r>
              <a:rPr lang="en" sz="1400" b="0" i="0" u="none" strike="noStrike" cap="none" dirty="0">
                <a:solidFill>
                  <a:srgbClr val="000000"/>
                </a:solidFill>
                <a:latin typeface="Arial"/>
                <a:ea typeface="Arial"/>
                <a:cs typeface="Arial"/>
                <a:sym typeface="Arial"/>
              </a:rPr>
              <a:t> is an adequate formalization of </a:t>
            </a:r>
            <a:r>
              <a:rPr lang="en" sz="1400" b="0" i="1" u="none" strike="noStrike" cap="none" dirty="0">
                <a:solidFill>
                  <a:srgbClr val="000000"/>
                </a:solidFill>
                <a:latin typeface="Arial"/>
                <a:ea typeface="Arial"/>
                <a:cs typeface="Arial"/>
                <a:sym typeface="Arial"/>
              </a:rPr>
              <a:t>S,</a:t>
            </a:r>
            <a:r>
              <a:rPr lang="en" sz="1400" b="0" i="0" u="none" strike="noStrike" cap="none" dirty="0">
                <a:solidFill>
                  <a:srgbClr val="000000"/>
                </a:solidFill>
                <a:latin typeface="Arial"/>
                <a:ea typeface="Arial"/>
                <a:cs typeface="Arial"/>
                <a:sym typeface="Arial"/>
              </a:rPr>
              <a:t> consider keeping the hypothesis at the cost of dispensing with formalizations of some of the other statements involved in the counterexample.</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The formalizations of individual statements are holistically interconnected!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endParaRPr sz="1600" b="0" i="1"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41609" y="230459"/>
            <a:ext cx="4434469" cy="142735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Criticism of Holistic Approaches</a:t>
            </a:r>
            <a:endParaRPr sz="3200" b="0" i="1" u="none" strike="noStrike" cap="none">
              <a:solidFill>
                <a:schemeClr val="lt1"/>
              </a:solidFill>
              <a:latin typeface="Roboto"/>
              <a:ea typeface="Roboto"/>
              <a:cs typeface="Roboto"/>
              <a:sym typeface="Roboto"/>
            </a:endParaRPr>
          </a:p>
        </p:txBody>
      </p:sp>
      <p:sp>
        <p:nvSpPr>
          <p:cNvPr id="208" name="Shape 208"/>
          <p:cNvSpPr/>
          <p:nvPr/>
        </p:nvSpPr>
        <p:spPr>
          <a:xfrm>
            <a:off x="130097" y="1870353"/>
            <a:ext cx="8686801" cy="31838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Whole-and-Part Hermeneutic Circle:</a:t>
            </a:r>
            <a:endParaRPr dirty="0"/>
          </a:p>
          <a:p>
            <a:pPr marL="285750" marR="0" lvl="0" indent="-285750" algn="l" rtl="0">
              <a:lnSpc>
                <a:spcPct val="100000"/>
              </a:lnSpc>
              <a:spcBef>
                <a:spcPts val="0"/>
              </a:spcBef>
              <a:spcAft>
                <a:spcPts val="0"/>
              </a:spcAft>
              <a:buFont typeface="Arial" panose="020B0604020202020204" pitchFamily="34" charset="0"/>
              <a:buChar char="•"/>
            </a:pPr>
            <a:r>
              <a:rPr lang="en" dirty="0"/>
              <a:t>F</a:t>
            </a:r>
            <a:r>
              <a:rPr lang="en" sz="1400" b="0" i="0" u="none" strike="noStrike" cap="none" dirty="0">
                <a:solidFill>
                  <a:srgbClr val="000000"/>
                </a:solidFill>
                <a:latin typeface="Arial"/>
                <a:ea typeface="Arial"/>
                <a:cs typeface="Arial"/>
                <a:sym typeface="Arial"/>
              </a:rPr>
              <a:t>ormalization of an argument sentence becomes tested by computing the logical validity of the whole (formalized) argument. </a:t>
            </a:r>
          </a:p>
          <a:p>
            <a:pPr marL="285750" marR="0" lvl="0" indent="-285750" algn="l" rtl="0">
              <a:lnSpc>
                <a:spcPct val="100000"/>
              </a:lnSpc>
              <a:spcBef>
                <a:spcPts val="0"/>
              </a:spcBef>
              <a:spcAft>
                <a:spcPts val="0"/>
              </a:spcAft>
              <a:buFont typeface="Arial" panose="020B0604020202020204" pitchFamily="34" charset="0"/>
              <a:buChar char="•"/>
            </a:pPr>
            <a:r>
              <a:rPr lang="en" sz="1400" b="0" i="0" u="none" strike="noStrike" cap="none" dirty="0">
                <a:solidFill>
                  <a:srgbClr val="000000"/>
                </a:solidFill>
                <a:latin typeface="Arial"/>
                <a:ea typeface="Arial"/>
                <a:cs typeface="Arial"/>
                <a:sym typeface="Arial"/>
              </a:rPr>
              <a:t>The formalization of </a:t>
            </a:r>
            <a:r>
              <a:rPr lang="en" dirty="0"/>
              <a:t>whole</a:t>
            </a:r>
            <a:r>
              <a:rPr lang="en" sz="1400" b="0" i="0" u="none" strike="noStrike" cap="none" dirty="0">
                <a:solidFill>
                  <a:srgbClr val="000000"/>
                </a:solidFill>
                <a:latin typeface="Arial"/>
                <a:ea typeface="Arial"/>
                <a:cs typeface="Arial"/>
                <a:sym typeface="Arial"/>
              </a:rPr>
              <a:t> argument depends (compositionally) on formalization of constituent sentences.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Underdetermination of the Theory of </a:t>
            </a:r>
            <a:r>
              <a:rPr lang="en" b="1" dirty="0"/>
              <a:t>C</a:t>
            </a:r>
            <a:r>
              <a:rPr lang="en" sz="1400" b="1" i="0" u="none" strike="noStrike" cap="none" dirty="0">
                <a:solidFill>
                  <a:srgbClr val="000000"/>
                </a:solidFill>
                <a:latin typeface="Arial"/>
                <a:ea typeface="Arial"/>
                <a:cs typeface="Arial"/>
                <a:sym typeface="Arial"/>
              </a:rPr>
              <a:t>hoice (“</a:t>
            </a:r>
            <a:r>
              <a:rPr lang="en" sz="1400" b="0" i="0" u="none" strike="noStrike" cap="none" dirty="0">
                <a:solidFill>
                  <a:srgbClr val="000000"/>
                </a:solidFill>
                <a:latin typeface="Arial"/>
                <a:ea typeface="Arial"/>
                <a:cs typeface="Arial"/>
                <a:sym typeface="Arial"/>
              </a:rPr>
              <a:t>Evidence alone cannot dictate the choice of a theory“)</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The result of any adequacy test is dependent not only upon the choice of the particular formula that is tested, but also on the formulas selected as formalizations of other sentences appearing in the testing arguments</a:t>
            </a:r>
            <a:r>
              <a:rPr lang="en" dirty="0"/>
              <a:t> </a:t>
            </a:r>
            <a:r>
              <a:rPr lang="en" sz="1400" b="0" i="0" u="none" strike="noStrike" cap="none" dirty="0">
                <a:solidFill>
                  <a:srgbClr val="000000"/>
                </a:solidFill>
                <a:latin typeface="Arial"/>
                <a:ea typeface="Arial"/>
                <a:cs typeface="Arial"/>
                <a:sym typeface="Arial"/>
              </a:rPr>
              <a:t>(cf. Quine’s Indeterminacy of Translation)</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en" sz="1400" b="1" i="0" u="none" strike="noStrike" cap="none" dirty="0">
                <a:solidFill>
                  <a:srgbClr val="000000"/>
                </a:solidFill>
                <a:latin typeface="Arial"/>
                <a:ea typeface="Arial"/>
                <a:cs typeface="Arial"/>
                <a:sym typeface="Arial"/>
              </a:rPr>
              <a:t>Practical Unfeasibility</a:t>
            </a:r>
            <a:endParaRPr dirty="0"/>
          </a:p>
          <a:p>
            <a:pPr marL="0" marR="0" lvl="0" indent="0" algn="l" rtl="0">
              <a:lnSpc>
                <a:spcPct val="107000"/>
              </a:lnSpc>
              <a:spcBef>
                <a:spcPts val="0"/>
              </a:spcBef>
              <a:spcAft>
                <a:spcPts val="0"/>
              </a:spcAft>
              <a:buNone/>
            </a:pPr>
            <a:r>
              <a:rPr lang="en" sz="1400" b="0" i="0" u="none" strike="noStrike" cap="none" dirty="0">
                <a:solidFill>
                  <a:srgbClr val="000000"/>
                </a:solidFill>
                <a:latin typeface="Arial"/>
                <a:ea typeface="Arial"/>
                <a:cs typeface="Arial"/>
                <a:sym typeface="Arial"/>
              </a:rPr>
              <a:t>Even for the simplest argument it involves a search over a vast combinatoric of candidate formalizations, whose validity has to be tested at least several hundreds of times (also to account for logical pluralism).</a:t>
            </a:r>
            <a:endParaRPr dirty="0"/>
          </a:p>
          <a:p>
            <a:pPr marL="0" marR="0" lvl="0" indent="0" algn="l" rtl="0">
              <a:lnSpc>
                <a:spcPct val="107000"/>
              </a:lnSpc>
              <a:spcBef>
                <a:spcPts val="0"/>
              </a:spcBef>
              <a:spcAft>
                <a:spcPts val="0"/>
              </a:spcAft>
              <a:buNone/>
            </a:pPr>
            <a:endParaRPr sz="1400" b="1" i="1" u="none" strike="noStrike" cap="none" dirty="0">
              <a:solidFill>
                <a:srgbClr val="000000"/>
              </a:solidFill>
              <a:latin typeface="Arial"/>
              <a:ea typeface="Arial"/>
              <a:cs typeface="Arial"/>
              <a:sym typeface="Arial"/>
            </a:endParaRPr>
          </a:p>
        </p:txBody>
      </p:sp>
      <p:sp>
        <p:nvSpPr>
          <p:cNvPr id="209" name="Shape 209"/>
          <p:cNvSpPr/>
          <p:nvPr/>
        </p:nvSpPr>
        <p:spPr>
          <a:xfrm>
            <a:off x="4270916" y="601115"/>
            <a:ext cx="4739269" cy="105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1" u="none" strike="noStrike" cap="none">
                <a:solidFill>
                  <a:schemeClr val="lt1"/>
                </a:solidFill>
                <a:latin typeface="Times New Roman"/>
                <a:ea typeface="Times New Roman"/>
                <a:cs typeface="Times New Roman"/>
                <a:sym typeface="Times New Roman"/>
              </a:rPr>
              <a:t>… that the same way that the whole is, of course, understood in reference to the individual, so too, the individual can only be understood in reference to the whole.</a:t>
            </a:r>
            <a:r>
              <a:rPr lang="en" sz="1400" b="0" i="0" u="none" strike="noStrike" cap="none">
                <a:solidFill>
                  <a:schemeClr val="lt1"/>
                </a:solidFill>
                <a:latin typeface="Times New Roman"/>
                <a:ea typeface="Times New Roman"/>
                <a:cs typeface="Times New Roman"/>
                <a:sym typeface="Times New Roman"/>
              </a:rPr>
              <a:t> </a:t>
            </a:r>
            <a:endParaRPr sz="1400" b="0" i="0" u="none" strike="noStrike" cap="none">
              <a:solidFill>
                <a:schemeClr val="lt1"/>
              </a:solidFill>
              <a:latin typeface="Times New Roman"/>
              <a:ea typeface="Times New Roman"/>
              <a:cs typeface="Times New Roman"/>
              <a:sym typeface="Times New Roman"/>
            </a:endParaRPr>
          </a:p>
          <a:p>
            <a:pPr marL="0" marR="0" lvl="0" indent="0" algn="r" rtl="0">
              <a:lnSpc>
                <a:spcPct val="100000"/>
              </a:lnSpc>
              <a:spcBef>
                <a:spcPts val="750"/>
              </a:spcBef>
              <a:spcAft>
                <a:spcPts val="0"/>
              </a:spcAft>
              <a:buNone/>
            </a:pPr>
            <a:r>
              <a:rPr lang="en" sz="1400" b="0" i="0" u="none" strike="noStrike" cap="none">
                <a:solidFill>
                  <a:schemeClr val="lt1"/>
                </a:solidFill>
                <a:latin typeface="Times New Roman"/>
                <a:ea typeface="Times New Roman"/>
                <a:cs typeface="Times New Roman"/>
                <a:sym typeface="Times New Roman"/>
              </a:rPr>
              <a:t>Friedrich Schleiermacher (1829)</a:t>
            </a:r>
            <a:endParaRPr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38000" y="368905"/>
            <a:ext cx="8474700" cy="131609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dirty="0">
                <a:solidFill>
                  <a:schemeClr val="lt1"/>
                </a:solidFill>
                <a:latin typeface="Roboto"/>
                <a:ea typeface="Roboto"/>
                <a:cs typeface="Roboto"/>
                <a:sym typeface="Roboto"/>
              </a:rPr>
              <a:t>Our Proposal:</a:t>
            </a:r>
            <a:br>
              <a:rPr lang="en" sz="3200" b="0" i="0" u="none" strike="noStrike" cap="none" dirty="0">
                <a:solidFill>
                  <a:schemeClr val="lt1"/>
                </a:solidFill>
                <a:latin typeface="Roboto"/>
                <a:ea typeface="Roboto"/>
                <a:cs typeface="Roboto"/>
                <a:sym typeface="Roboto"/>
              </a:rPr>
            </a:br>
            <a:r>
              <a:rPr lang="en" sz="3200" b="0" i="0" u="none" strike="noStrike" cap="none" dirty="0">
                <a:solidFill>
                  <a:schemeClr val="lt1"/>
                </a:solidFill>
                <a:latin typeface="Roboto"/>
                <a:ea typeface="Roboto"/>
                <a:cs typeface="Roboto"/>
                <a:sym typeface="Roboto"/>
              </a:rPr>
              <a:t>Integrate a C</a:t>
            </a:r>
            <a:r>
              <a:rPr lang="en" sz="3200" b="0" i="1" u="none" strike="noStrike" cap="none" dirty="0">
                <a:solidFill>
                  <a:schemeClr val="lt1"/>
                </a:solidFill>
                <a:latin typeface="Roboto"/>
                <a:ea typeface="Roboto"/>
                <a:cs typeface="Roboto"/>
                <a:sym typeface="Roboto"/>
              </a:rPr>
              <a:t>alculus Ratiocinator</a:t>
            </a:r>
            <a:r>
              <a:rPr lang="en" sz="3200" b="0" i="0" u="none" strike="noStrike" cap="none" dirty="0">
                <a:solidFill>
                  <a:schemeClr val="lt1"/>
                </a:solidFill>
                <a:latin typeface="Roboto"/>
                <a:ea typeface="Roboto"/>
                <a:cs typeface="Roboto"/>
                <a:sym typeface="Roboto"/>
              </a:rPr>
              <a:t> </a:t>
            </a:r>
            <a:r>
              <a:rPr lang="en" dirty="0"/>
              <a:t>with</a:t>
            </a:r>
            <a:r>
              <a:rPr lang="en" sz="3200" b="0" i="0" u="none" strike="noStrike" cap="none" dirty="0">
                <a:solidFill>
                  <a:schemeClr val="lt1"/>
                </a:solidFill>
                <a:latin typeface="Roboto"/>
                <a:ea typeface="Roboto"/>
                <a:cs typeface="Roboto"/>
                <a:sym typeface="Roboto"/>
              </a:rPr>
              <a:t> </a:t>
            </a:r>
            <a:r>
              <a:rPr lang="en" dirty="0"/>
              <a:t>existing</a:t>
            </a:r>
            <a:r>
              <a:rPr lang="en" sz="3200" b="0" i="0" u="none" strike="noStrike" cap="none" dirty="0">
                <a:solidFill>
                  <a:schemeClr val="lt1"/>
                </a:solidFill>
                <a:latin typeface="Roboto"/>
                <a:ea typeface="Roboto"/>
                <a:cs typeface="Roboto"/>
                <a:sym typeface="Roboto"/>
              </a:rPr>
              <a:t> Arsenal of Tools</a:t>
            </a:r>
            <a:endParaRPr sz="3200" b="0" i="1" u="none" strike="noStrike" cap="none" dirty="0">
              <a:solidFill>
                <a:schemeClr val="lt1"/>
              </a:solidFill>
              <a:latin typeface="Roboto"/>
              <a:ea typeface="Roboto"/>
              <a:cs typeface="Roboto"/>
              <a:sym typeface="Roboto"/>
            </a:endParaRPr>
          </a:p>
        </p:txBody>
      </p:sp>
      <p:pic>
        <p:nvPicPr>
          <p:cNvPr id="215" name="Shape 215"/>
          <p:cNvPicPr preferRelativeResize="0"/>
          <p:nvPr/>
        </p:nvPicPr>
        <p:blipFill rotWithShape="1">
          <a:blip r:embed="rId3">
            <a:alphaModFix/>
          </a:blip>
          <a:srcRect/>
          <a:stretch/>
        </p:blipFill>
        <p:spPr>
          <a:xfrm>
            <a:off x="6556555" y="2249075"/>
            <a:ext cx="2400720" cy="1597875"/>
          </a:xfrm>
          <a:prstGeom prst="rect">
            <a:avLst/>
          </a:prstGeom>
          <a:noFill/>
          <a:ln>
            <a:noFill/>
          </a:ln>
        </p:spPr>
      </p:pic>
      <p:pic>
        <p:nvPicPr>
          <p:cNvPr id="216" name="Shape 216"/>
          <p:cNvPicPr preferRelativeResize="0"/>
          <p:nvPr/>
        </p:nvPicPr>
        <p:blipFill rotWithShape="1">
          <a:blip r:embed="rId4">
            <a:alphaModFix/>
          </a:blip>
          <a:srcRect/>
          <a:stretch/>
        </p:blipFill>
        <p:spPr>
          <a:xfrm>
            <a:off x="166375" y="2090150"/>
            <a:ext cx="2502397" cy="2247934"/>
          </a:xfrm>
          <a:prstGeom prst="rect">
            <a:avLst/>
          </a:prstGeom>
          <a:noFill/>
          <a:ln>
            <a:noFill/>
          </a:ln>
        </p:spPr>
      </p:pic>
      <p:cxnSp>
        <p:nvCxnSpPr>
          <p:cNvPr id="217" name="Shape 217"/>
          <p:cNvCxnSpPr>
            <a:cxnSpLocks/>
            <a:endCxn id="218" idx="1"/>
          </p:cNvCxnSpPr>
          <p:nvPr/>
        </p:nvCxnSpPr>
        <p:spPr>
          <a:xfrm>
            <a:off x="2668772" y="3173750"/>
            <a:ext cx="553951" cy="0"/>
          </a:xfrm>
          <a:prstGeom prst="straightConnector1">
            <a:avLst/>
          </a:prstGeom>
          <a:noFill/>
          <a:ln w="38100" cap="flat" cmpd="sng">
            <a:solidFill>
              <a:schemeClr val="dk2"/>
            </a:solidFill>
            <a:prstDash val="solid"/>
            <a:round/>
            <a:headEnd type="none" w="sm" len="sm"/>
            <a:tailEnd type="triangle" w="med" len="med"/>
          </a:ln>
        </p:spPr>
      </p:cxnSp>
      <p:cxnSp>
        <p:nvCxnSpPr>
          <p:cNvPr id="219" name="Shape 219"/>
          <p:cNvCxnSpPr>
            <a:cxnSpLocks/>
            <a:endCxn id="215" idx="1"/>
          </p:cNvCxnSpPr>
          <p:nvPr/>
        </p:nvCxnSpPr>
        <p:spPr>
          <a:xfrm flipV="1">
            <a:off x="5623555" y="3048013"/>
            <a:ext cx="933000" cy="9612"/>
          </a:xfrm>
          <a:prstGeom prst="straightConnector1">
            <a:avLst/>
          </a:prstGeom>
          <a:noFill/>
          <a:ln w="38100" cap="flat" cmpd="sng">
            <a:solidFill>
              <a:schemeClr val="dk2"/>
            </a:solidFill>
            <a:prstDash val="solid"/>
            <a:round/>
            <a:headEnd type="none" w="sm" len="sm"/>
            <a:tailEnd type="triangle" w="med" len="med"/>
          </a:ln>
        </p:spPr>
      </p:cxnSp>
      <p:pic>
        <p:nvPicPr>
          <p:cNvPr id="220" name="Shape 220"/>
          <p:cNvPicPr preferRelativeResize="0"/>
          <p:nvPr/>
        </p:nvPicPr>
        <p:blipFill rotWithShape="1">
          <a:blip r:embed="rId5">
            <a:alphaModFix/>
          </a:blip>
          <a:srcRect/>
          <a:stretch/>
        </p:blipFill>
        <p:spPr>
          <a:xfrm>
            <a:off x="5855874" y="4150475"/>
            <a:ext cx="1570400" cy="883350"/>
          </a:xfrm>
          <a:prstGeom prst="rect">
            <a:avLst/>
          </a:prstGeom>
          <a:noFill/>
          <a:ln>
            <a:noFill/>
          </a:ln>
        </p:spPr>
      </p:pic>
      <p:sp>
        <p:nvSpPr>
          <p:cNvPr id="218" name="Shape 218"/>
          <p:cNvSpPr/>
          <p:nvPr/>
        </p:nvSpPr>
        <p:spPr>
          <a:xfrm>
            <a:off x="3222723" y="2090150"/>
            <a:ext cx="2400600" cy="21672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txBox="1"/>
          <p:nvPr/>
        </p:nvSpPr>
        <p:spPr>
          <a:xfrm>
            <a:off x="3500180" y="2241572"/>
            <a:ext cx="606900" cy="3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NLP</a:t>
            </a:r>
            <a:endParaRPr sz="1400" b="0" i="0" u="none" strike="noStrike" cap="none" dirty="0">
              <a:solidFill>
                <a:srgbClr val="000000"/>
              </a:solidFill>
              <a:latin typeface="Arial"/>
              <a:ea typeface="Arial"/>
              <a:cs typeface="Arial"/>
              <a:sym typeface="Arial"/>
            </a:endParaRPr>
          </a:p>
        </p:txBody>
      </p:sp>
      <p:sp>
        <p:nvSpPr>
          <p:cNvPr id="222" name="Shape 222"/>
          <p:cNvSpPr txBox="1"/>
          <p:nvPr/>
        </p:nvSpPr>
        <p:spPr>
          <a:xfrm>
            <a:off x="4433412" y="2158978"/>
            <a:ext cx="1040400" cy="62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Statistical Methods</a:t>
            </a:r>
            <a:endParaRPr sz="1400" b="0" i="0" u="none" strike="noStrike" cap="none" dirty="0">
              <a:solidFill>
                <a:srgbClr val="000000"/>
              </a:solidFill>
              <a:latin typeface="Arial"/>
              <a:ea typeface="Arial"/>
              <a:cs typeface="Arial"/>
              <a:sym typeface="Arial"/>
            </a:endParaRPr>
          </a:p>
        </p:txBody>
      </p:sp>
      <p:sp>
        <p:nvSpPr>
          <p:cNvPr id="223" name="Shape 223"/>
          <p:cNvSpPr txBox="1"/>
          <p:nvPr/>
        </p:nvSpPr>
        <p:spPr>
          <a:xfrm>
            <a:off x="4529339" y="3415785"/>
            <a:ext cx="1040400" cy="54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Machine Learning</a:t>
            </a:r>
            <a:endParaRPr sz="1400" b="0" i="0" u="none" strike="noStrike" cap="none" dirty="0">
              <a:solidFill>
                <a:srgbClr val="000000"/>
              </a:solidFill>
              <a:latin typeface="Arial"/>
              <a:ea typeface="Arial"/>
              <a:cs typeface="Arial"/>
              <a:sym typeface="Arial"/>
            </a:endParaRPr>
          </a:p>
        </p:txBody>
      </p:sp>
      <p:sp>
        <p:nvSpPr>
          <p:cNvPr id="224" name="Shape 224"/>
          <p:cNvSpPr txBox="1"/>
          <p:nvPr/>
        </p:nvSpPr>
        <p:spPr>
          <a:xfrm>
            <a:off x="3344913" y="3171075"/>
            <a:ext cx="10404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DRT/DPL</a:t>
            </a:r>
            <a:endParaRPr sz="1400" b="0" i="0" u="none" strike="noStrike" cap="none" dirty="0">
              <a:solidFill>
                <a:srgbClr val="000000"/>
              </a:solidFill>
              <a:latin typeface="Arial"/>
              <a:ea typeface="Arial"/>
              <a:cs typeface="Arial"/>
              <a:sym typeface="Arial"/>
            </a:endParaRPr>
          </a:p>
        </p:txBody>
      </p:sp>
      <p:sp>
        <p:nvSpPr>
          <p:cNvPr id="225" name="Shape 225"/>
          <p:cNvSpPr txBox="1"/>
          <p:nvPr/>
        </p:nvSpPr>
        <p:spPr>
          <a:xfrm>
            <a:off x="3334950" y="3629269"/>
            <a:ext cx="10404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TAG/CCG</a:t>
            </a:r>
            <a:endParaRPr sz="1400" b="0" i="0" u="none" strike="noStrike" cap="none" dirty="0">
              <a:solidFill>
                <a:srgbClr val="000000"/>
              </a:solidFill>
              <a:latin typeface="Arial"/>
              <a:ea typeface="Arial"/>
              <a:cs typeface="Arial"/>
              <a:sym typeface="Arial"/>
            </a:endParaRPr>
          </a:p>
        </p:txBody>
      </p:sp>
      <p:sp>
        <p:nvSpPr>
          <p:cNvPr id="226" name="Shape 226"/>
          <p:cNvSpPr/>
          <p:nvPr/>
        </p:nvSpPr>
        <p:spPr>
          <a:xfrm flipH="1">
            <a:off x="5623551" y="3528650"/>
            <a:ext cx="606900" cy="635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Shape 227"/>
          <p:cNvSpPr txBox="1"/>
          <p:nvPr/>
        </p:nvSpPr>
        <p:spPr>
          <a:xfrm>
            <a:off x="4464630" y="3013006"/>
            <a:ext cx="11511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Ontologies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18A0866-9270-144B-934A-004F84431AC1}"/>
              </a:ext>
            </a:extLst>
          </p:cNvPr>
          <p:cNvSpPr txBox="1"/>
          <p:nvPr/>
        </p:nvSpPr>
        <p:spPr>
          <a:xfrm>
            <a:off x="3284439" y="2740235"/>
            <a:ext cx="1493908" cy="307777"/>
          </a:xfrm>
          <a:prstGeom prst="rect">
            <a:avLst/>
          </a:prstGeom>
          <a:noFill/>
        </p:spPr>
        <p:txBody>
          <a:bodyPr wrap="square" rtlCol="0">
            <a:spAutoFit/>
          </a:bodyPr>
          <a:lstStyle/>
          <a:p>
            <a:r>
              <a:rPr lang="de-DE" dirty="0"/>
              <a:t>Argumentation </a:t>
            </a:r>
          </a:p>
        </p:txBody>
      </p:sp>
      <p:sp>
        <p:nvSpPr>
          <p:cNvPr id="4" name="TextBox 3">
            <a:extLst>
              <a:ext uri="{FF2B5EF4-FFF2-40B4-BE49-F238E27FC236}">
                <a16:creationId xmlns:a16="http://schemas.microsoft.com/office/drawing/2014/main" id="{76E8C6C6-19DF-D549-8E9E-364F287CDA6F}"/>
              </a:ext>
            </a:extLst>
          </p:cNvPr>
          <p:cNvSpPr txBox="1"/>
          <p:nvPr/>
        </p:nvSpPr>
        <p:spPr>
          <a:xfrm>
            <a:off x="4092133" y="3866435"/>
            <a:ext cx="499926" cy="307777"/>
          </a:xfrm>
          <a:prstGeom prst="rect">
            <a:avLst/>
          </a:prstGeom>
          <a:noFill/>
        </p:spPr>
        <p:txBody>
          <a:bodyPr wrap="square" rtlCol="0">
            <a:spAutoFit/>
          </a:bodyPr>
          <a:lstStyle/>
          <a:p>
            <a:r>
              <a:rPr lang="de-DE"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a:stretch/>
        </p:blipFill>
        <p:spPr>
          <a:xfrm>
            <a:off x="122724" y="1835350"/>
            <a:ext cx="1954565" cy="1338400"/>
          </a:xfrm>
          <a:prstGeom prst="rect">
            <a:avLst/>
          </a:prstGeom>
          <a:noFill/>
          <a:ln>
            <a:noFill/>
          </a:ln>
        </p:spPr>
      </p:pic>
      <p:pic>
        <p:nvPicPr>
          <p:cNvPr id="233" name="Shape 233"/>
          <p:cNvPicPr preferRelativeResize="0"/>
          <p:nvPr/>
        </p:nvPicPr>
        <p:blipFill rotWithShape="1">
          <a:blip r:embed="rId4">
            <a:alphaModFix/>
          </a:blip>
          <a:srcRect/>
          <a:stretch/>
        </p:blipFill>
        <p:spPr>
          <a:xfrm>
            <a:off x="260418" y="3538913"/>
            <a:ext cx="1925221" cy="1411909"/>
          </a:xfrm>
          <a:prstGeom prst="rect">
            <a:avLst/>
          </a:prstGeom>
          <a:noFill/>
          <a:ln>
            <a:noFill/>
          </a:ln>
        </p:spPr>
      </p:pic>
      <p:cxnSp>
        <p:nvCxnSpPr>
          <p:cNvPr id="234" name="Shape 234"/>
          <p:cNvCxnSpPr>
            <a:stCxn id="233" idx="3"/>
            <a:endCxn id="235" idx="1"/>
          </p:cNvCxnSpPr>
          <p:nvPr/>
        </p:nvCxnSpPr>
        <p:spPr>
          <a:xfrm rot="10800000" flipH="1">
            <a:off x="2185639" y="3267767"/>
            <a:ext cx="1432800" cy="977100"/>
          </a:xfrm>
          <a:prstGeom prst="straightConnector1">
            <a:avLst/>
          </a:prstGeom>
          <a:noFill/>
          <a:ln w="38100" cap="flat" cmpd="sng">
            <a:solidFill>
              <a:schemeClr val="dk2"/>
            </a:solidFill>
            <a:prstDash val="solid"/>
            <a:round/>
            <a:headEnd type="none" w="sm" len="sm"/>
            <a:tailEnd type="triangle" w="med" len="med"/>
          </a:ln>
        </p:spPr>
      </p:cxnSp>
      <p:cxnSp>
        <p:nvCxnSpPr>
          <p:cNvPr id="236" name="Shape 236"/>
          <p:cNvCxnSpPr>
            <a:stCxn id="235" idx="3"/>
            <a:endCxn id="237" idx="1"/>
          </p:cNvCxnSpPr>
          <p:nvPr/>
        </p:nvCxnSpPr>
        <p:spPr>
          <a:xfrm>
            <a:off x="5188925" y="3267634"/>
            <a:ext cx="1328100" cy="1115100"/>
          </a:xfrm>
          <a:prstGeom prst="straightConnector1">
            <a:avLst/>
          </a:prstGeom>
          <a:noFill/>
          <a:ln w="38100" cap="flat" cmpd="sng">
            <a:solidFill>
              <a:schemeClr val="dk2"/>
            </a:solidFill>
            <a:prstDash val="solid"/>
            <a:round/>
            <a:headEnd type="none" w="sm" len="sm"/>
            <a:tailEnd type="triangle" w="med" len="med"/>
          </a:ln>
        </p:spPr>
      </p:cxnSp>
      <p:pic>
        <p:nvPicPr>
          <p:cNvPr id="235" name="Shape 235"/>
          <p:cNvPicPr preferRelativeResize="0"/>
          <p:nvPr/>
        </p:nvPicPr>
        <p:blipFill rotWithShape="1">
          <a:blip r:embed="rId5">
            <a:alphaModFix/>
          </a:blip>
          <a:srcRect/>
          <a:stretch/>
        </p:blipFill>
        <p:spPr>
          <a:xfrm>
            <a:off x="3618525" y="2825959"/>
            <a:ext cx="1570400" cy="883350"/>
          </a:xfrm>
          <a:prstGeom prst="rect">
            <a:avLst/>
          </a:prstGeom>
          <a:noFill/>
          <a:ln>
            <a:noFill/>
          </a:ln>
        </p:spPr>
      </p:pic>
      <p:cxnSp>
        <p:nvCxnSpPr>
          <p:cNvPr id="238" name="Shape 238"/>
          <p:cNvCxnSpPr>
            <a:stCxn id="232" idx="3"/>
            <a:endCxn id="235" idx="1"/>
          </p:cNvCxnSpPr>
          <p:nvPr/>
        </p:nvCxnSpPr>
        <p:spPr>
          <a:xfrm>
            <a:off x="2077289" y="2504550"/>
            <a:ext cx="1541100" cy="763200"/>
          </a:xfrm>
          <a:prstGeom prst="straightConnector1">
            <a:avLst/>
          </a:prstGeom>
          <a:noFill/>
          <a:ln w="38100" cap="flat" cmpd="sng">
            <a:solidFill>
              <a:schemeClr val="dk2"/>
            </a:solidFill>
            <a:prstDash val="solid"/>
            <a:round/>
            <a:headEnd type="none" w="sm" len="sm"/>
            <a:tailEnd type="triangle" w="med" len="med"/>
          </a:ln>
        </p:spPr>
      </p:cxnSp>
      <p:pic>
        <p:nvPicPr>
          <p:cNvPr id="239" name="Shape 239"/>
          <p:cNvPicPr preferRelativeResize="0"/>
          <p:nvPr/>
        </p:nvPicPr>
        <p:blipFill rotWithShape="1">
          <a:blip r:embed="rId6">
            <a:alphaModFix/>
          </a:blip>
          <a:srcRect/>
          <a:stretch/>
        </p:blipFill>
        <p:spPr>
          <a:xfrm>
            <a:off x="6625485" y="3876580"/>
            <a:ext cx="503390" cy="515563"/>
          </a:xfrm>
          <a:prstGeom prst="rect">
            <a:avLst/>
          </a:prstGeom>
          <a:noFill/>
          <a:ln>
            <a:noFill/>
          </a:ln>
        </p:spPr>
      </p:pic>
      <p:pic>
        <p:nvPicPr>
          <p:cNvPr id="240" name="Shape 240"/>
          <p:cNvPicPr preferRelativeResize="0"/>
          <p:nvPr/>
        </p:nvPicPr>
        <p:blipFill rotWithShape="1">
          <a:blip r:embed="rId7">
            <a:alphaModFix/>
          </a:blip>
          <a:srcRect/>
          <a:stretch/>
        </p:blipFill>
        <p:spPr>
          <a:xfrm>
            <a:off x="6625485" y="4423130"/>
            <a:ext cx="503390" cy="515563"/>
          </a:xfrm>
          <a:prstGeom prst="rect">
            <a:avLst/>
          </a:prstGeom>
          <a:noFill/>
          <a:ln>
            <a:noFill/>
          </a:ln>
        </p:spPr>
      </p:pic>
      <p:pic>
        <p:nvPicPr>
          <p:cNvPr id="241" name="Shape 241"/>
          <p:cNvPicPr preferRelativeResize="0"/>
          <p:nvPr/>
        </p:nvPicPr>
        <p:blipFill rotWithShape="1">
          <a:blip r:embed="rId6">
            <a:alphaModFix/>
          </a:blip>
          <a:srcRect/>
          <a:stretch/>
        </p:blipFill>
        <p:spPr>
          <a:xfrm>
            <a:off x="7371491" y="4423130"/>
            <a:ext cx="503390" cy="515563"/>
          </a:xfrm>
          <a:prstGeom prst="rect">
            <a:avLst/>
          </a:prstGeom>
          <a:noFill/>
          <a:ln>
            <a:noFill/>
          </a:ln>
        </p:spPr>
      </p:pic>
      <p:pic>
        <p:nvPicPr>
          <p:cNvPr id="242" name="Shape 242"/>
          <p:cNvPicPr preferRelativeResize="0"/>
          <p:nvPr/>
        </p:nvPicPr>
        <p:blipFill rotWithShape="1">
          <a:blip r:embed="rId7">
            <a:alphaModFix/>
          </a:blip>
          <a:srcRect/>
          <a:stretch/>
        </p:blipFill>
        <p:spPr>
          <a:xfrm>
            <a:off x="7371491" y="3868816"/>
            <a:ext cx="503390" cy="515563"/>
          </a:xfrm>
          <a:prstGeom prst="rect">
            <a:avLst/>
          </a:prstGeom>
          <a:noFill/>
          <a:ln>
            <a:noFill/>
          </a:ln>
        </p:spPr>
      </p:pic>
      <p:pic>
        <p:nvPicPr>
          <p:cNvPr id="243" name="Shape 243"/>
          <p:cNvPicPr preferRelativeResize="0"/>
          <p:nvPr/>
        </p:nvPicPr>
        <p:blipFill rotWithShape="1">
          <a:blip r:embed="rId6">
            <a:alphaModFix/>
          </a:blip>
          <a:srcRect/>
          <a:stretch/>
        </p:blipFill>
        <p:spPr>
          <a:xfrm>
            <a:off x="6596528" y="1887622"/>
            <a:ext cx="503390" cy="515563"/>
          </a:xfrm>
          <a:prstGeom prst="rect">
            <a:avLst/>
          </a:prstGeom>
          <a:noFill/>
          <a:ln>
            <a:noFill/>
          </a:ln>
        </p:spPr>
      </p:pic>
      <p:pic>
        <p:nvPicPr>
          <p:cNvPr id="244" name="Shape 244"/>
          <p:cNvPicPr preferRelativeResize="0"/>
          <p:nvPr/>
        </p:nvPicPr>
        <p:blipFill rotWithShape="1">
          <a:blip r:embed="rId6">
            <a:alphaModFix/>
          </a:blip>
          <a:srcRect/>
          <a:stretch/>
        </p:blipFill>
        <p:spPr>
          <a:xfrm>
            <a:off x="6616958" y="2501420"/>
            <a:ext cx="503390" cy="515563"/>
          </a:xfrm>
          <a:prstGeom prst="rect">
            <a:avLst/>
          </a:prstGeom>
          <a:noFill/>
          <a:ln>
            <a:noFill/>
          </a:ln>
        </p:spPr>
      </p:pic>
      <p:pic>
        <p:nvPicPr>
          <p:cNvPr id="245" name="Shape 245"/>
          <p:cNvPicPr preferRelativeResize="0"/>
          <p:nvPr/>
        </p:nvPicPr>
        <p:blipFill rotWithShape="1">
          <a:blip r:embed="rId7">
            <a:alphaModFix/>
          </a:blip>
          <a:srcRect/>
          <a:stretch/>
        </p:blipFill>
        <p:spPr>
          <a:xfrm>
            <a:off x="7367741" y="1868660"/>
            <a:ext cx="503390" cy="515563"/>
          </a:xfrm>
          <a:prstGeom prst="rect">
            <a:avLst/>
          </a:prstGeom>
          <a:noFill/>
          <a:ln>
            <a:noFill/>
          </a:ln>
        </p:spPr>
      </p:pic>
      <p:pic>
        <p:nvPicPr>
          <p:cNvPr id="246" name="Shape 246"/>
          <p:cNvPicPr preferRelativeResize="0"/>
          <p:nvPr/>
        </p:nvPicPr>
        <p:blipFill rotWithShape="1">
          <a:blip r:embed="rId7">
            <a:alphaModFix/>
          </a:blip>
          <a:srcRect/>
          <a:stretch/>
        </p:blipFill>
        <p:spPr>
          <a:xfrm>
            <a:off x="7367741" y="2498360"/>
            <a:ext cx="503390" cy="515563"/>
          </a:xfrm>
          <a:prstGeom prst="rect">
            <a:avLst/>
          </a:prstGeom>
          <a:noFill/>
          <a:ln>
            <a:noFill/>
          </a:ln>
        </p:spPr>
      </p:pic>
      <p:cxnSp>
        <p:nvCxnSpPr>
          <p:cNvPr id="247" name="Shape 247"/>
          <p:cNvCxnSpPr>
            <a:stCxn id="235" idx="3"/>
          </p:cNvCxnSpPr>
          <p:nvPr/>
        </p:nvCxnSpPr>
        <p:spPr>
          <a:xfrm rot="10800000" flipH="1">
            <a:off x="5188925" y="2403334"/>
            <a:ext cx="1328100" cy="864300"/>
          </a:xfrm>
          <a:prstGeom prst="straightConnector1">
            <a:avLst/>
          </a:prstGeom>
          <a:noFill/>
          <a:ln w="38100" cap="flat" cmpd="sng">
            <a:solidFill>
              <a:schemeClr val="dk2"/>
            </a:solidFill>
            <a:prstDash val="solid"/>
            <a:round/>
            <a:headEnd type="none" w="sm" len="sm"/>
            <a:tailEnd type="triangle" w="med" len="med"/>
          </a:ln>
        </p:spPr>
      </p:cxnSp>
      <p:pic>
        <p:nvPicPr>
          <p:cNvPr id="248" name="Shape 248"/>
          <p:cNvPicPr preferRelativeResize="0"/>
          <p:nvPr/>
        </p:nvPicPr>
        <p:blipFill rotWithShape="1">
          <a:blip r:embed="rId6">
            <a:alphaModFix/>
          </a:blip>
          <a:srcRect/>
          <a:stretch/>
        </p:blipFill>
        <p:spPr>
          <a:xfrm>
            <a:off x="8452187" y="2179093"/>
            <a:ext cx="503390" cy="515563"/>
          </a:xfrm>
          <a:prstGeom prst="rect">
            <a:avLst/>
          </a:prstGeom>
          <a:noFill/>
          <a:ln>
            <a:noFill/>
          </a:ln>
        </p:spPr>
      </p:pic>
      <p:pic>
        <p:nvPicPr>
          <p:cNvPr id="249" name="Shape 249"/>
          <p:cNvPicPr preferRelativeResize="0"/>
          <p:nvPr/>
        </p:nvPicPr>
        <p:blipFill rotWithShape="1">
          <a:blip r:embed="rId7">
            <a:alphaModFix/>
          </a:blip>
          <a:srcRect/>
          <a:stretch/>
        </p:blipFill>
        <p:spPr>
          <a:xfrm>
            <a:off x="8398149" y="4126597"/>
            <a:ext cx="503390" cy="515563"/>
          </a:xfrm>
          <a:prstGeom prst="rect">
            <a:avLst/>
          </a:prstGeom>
          <a:noFill/>
          <a:ln>
            <a:noFill/>
          </a:ln>
        </p:spPr>
      </p:pic>
      <p:sp>
        <p:nvSpPr>
          <p:cNvPr id="250" name="Shape 250"/>
          <p:cNvSpPr/>
          <p:nvPr/>
        </p:nvSpPr>
        <p:spPr>
          <a:xfrm>
            <a:off x="6517135" y="1835350"/>
            <a:ext cx="1556348" cy="1261888"/>
          </a:xfrm>
          <a:prstGeom prst="rect">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7" name="Shape 237"/>
          <p:cNvSpPr/>
          <p:nvPr/>
        </p:nvSpPr>
        <p:spPr>
          <a:xfrm>
            <a:off x="6517135" y="3751678"/>
            <a:ext cx="1556348" cy="1261888"/>
          </a:xfrm>
          <a:prstGeom prst="rect">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1" name="Shape 251"/>
          <p:cNvSpPr txBox="1">
            <a:spLocks noGrp="1"/>
          </p:cNvSpPr>
          <p:nvPr>
            <p:ph type="title"/>
          </p:nvPr>
        </p:nvSpPr>
        <p:spPr>
          <a:xfrm>
            <a:off x="166375" y="482654"/>
            <a:ext cx="884381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Our Proposal: </a:t>
            </a:r>
            <a:br>
              <a:rPr lang="en" sz="3200" b="0" i="0" u="none" strike="noStrike" cap="none">
                <a:solidFill>
                  <a:schemeClr val="lt1"/>
                </a:solidFill>
                <a:latin typeface="Roboto"/>
                <a:ea typeface="Roboto"/>
                <a:cs typeface="Roboto"/>
                <a:sym typeface="Roboto"/>
              </a:rPr>
            </a:br>
            <a:r>
              <a:rPr lang="en" sz="3200" b="0" i="0" u="none" strike="noStrike" cap="none">
                <a:solidFill>
                  <a:schemeClr val="lt1"/>
                </a:solidFill>
                <a:latin typeface="Roboto"/>
                <a:ea typeface="Roboto"/>
                <a:cs typeface="Roboto"/>
                <a:sym typeface="Roboto"/>
              </a:rPr>
              <a:t>Use ATP for Assessing Inferential Criteria</a:t>
            </a:r>
            <a:endParaRPr sz="3200" b="0" i="1" u="none" strike="noStrike" cap="none">
              <a:solidFill>
                <a:schemeClr val="lt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66375" y="482654"/>
            <a:ext cx="8843810" cy="1108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Our Proposal: </a:t>
            </a:r>
            <a:br>
              <a:rPr lang="en" sz="3200" b="0" i="0" u="none" strike="noStrike" cap="none">
                <a:solidFill>
                  <a:schemeClr val="lt1"/>
                </a:solidFill>
                <a:latin typeface="Roboto"/>
                <a:ea typeface="Roboto"/>
                <a:cs typeface="Roboto"/>
                <a:sym typeface="Roboto"/>
              </a:rPr>
            </a:br>
            <a:r>
              <a:rPr lang="en" sz="3200" b="0" i="0" u="none" strike="noStrike" cap="none">
                <a:solidFill>
                  <a:schemeClr val="lt1"/>
                </a:solidFill>
                <a:latin typeface="Roboto"/>
                <a:ea typeface="Roboto"/>
                <a:cs typeface="Roboto"/>
                <a:sym typeface="Roboto"/>
              </a:rPr>
              <a:t>Use ATP for Assessing Inferential Criteria</a:t>
            </a:r>
            <a:endParaRPr sz="3200" b="0" i="1" u="none" strike="noStrike" cap="none">
              <a:solidFill>
                <a:schemeClr val="lt1"/>
              </a:solidFill>
              <a:latin typeface="Roboto"/>
              <a:ea typeface="Roboto"/>
              <a:cs typeface="Roboto"/>
              <a:sym typeface="Roboto"/>
            </a:endParaRPr>
          </a:p>
        </p:txBody>
      </p:sp>
      <p:sp>
        <p:nvSpPr>
          <p:cNvPr id="257" name="Shape 257"/>
          <p:cNvSpPr txBox="1"/>
          <p:nvPr/>
        </p:nvSpPr>
        <p:spPr>
          <a:xfrm>
            <a:off x="267629" y="1821366"/>
            <a:ext cx="8638478" cy="33085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dirty="0">
                <a:solidFill>
                  <a:srgbClr val="000000"/>
                </a:solidFill>
                <a:latin typeface="Arial"/>
                <a:ea typeface="Arial"/>
                <a:cs typeface="Arial"/>
                <a:sym typeface="Arial"/>
              </a:rPr>
              <a:t>What do we need?</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Datasets of intuitively correct arguments and inferences.</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A </a:t>
            </a:r>
            <a:r>
              <a:rPr lang="en" dirty="0"/>
              <a:t>“bootstrapping” </a:t>
            </a:r>
            <a:r>
              <a:rPr lang="en" sz="1400" b="0" i="0" u="none" strike="noStrike" cap="none" dirty="0">
                <a:solidFill>
                  <a:srgbClr val="000000"/>
                </a:solidFill>
                <a:latin typeface="Arial"/>
                <a:ea typeface="Arial"/>
                <a:cs typeface="Arial"/>
                <a:sym typeface="Arial"/>
              </a:rPr>
              <a:t>mechanism to generate a (rough) initial formalization of the argument.</a:t>
            </a:r>
            <a:endParaRPr dirty="0"/>
          </a:p>
          <a:p>
            <a:pPr marL="285750" marR="0" lvl="0" indent="-285750" algn="l" rtl="0">
              <a:lnSpc>
                <a:spcPct val="15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Mechanisms to generate further candidate formalizations (varying/</a:t>
            </a:r>
            <a:r>
              <a:rPr lang="en" dirty="0"/>
              <a:t>merging</a:t>
            </a:r>
            <a:r>
              <a:rPr lang="en" sz="1400" b="0" i="0" u="none" strike="noStrike" cap="none" dirty="0">
                <a:solidFill>
                  <a:srgbClr val="000000"/>
                </a:solidFill>
                <a:latin typeface="Arial"/>
                <a:ea typeface="Arial"/>
                <a:cs typeface="Arial"/>
                <a:sym typeface="Arial"/>
              </a:rPr>
              <a:t> previous ones).</a:t>
            </a:r>
            <a:endParaRPr dirty="0"/>
          </a:p>
          <a:p>
            <a:pPr marL="285750" marR="0" lvl="0" indent="-196850" algn="l" rtl="0">
              <a:lnSpc>
                <a:spcPct val="15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 sz="1400" b="1" i="0" u="none" strike="noStrike" cap="none" dirty="0">
                <a:solidFill>
                  <a:srgbClr val="000000"/>
                </a:solidFill>
                <a:latin typeface="Arial"/>
                <a:ea typeface="Arial"/>
                <a:cs typeface="Arial"/>
                <a:sym typeface="Arial"/>
              </a:rPr>
              <a:t>And most importantly:</a:t>
            </a:r>
            <a:endParaRPr b="1" dirty="0"/>
          </a:p>
          <a:p>
            <a:pPr marL="285750" marR="0" lvl="0" indent="-285750" algn="l" rtl="0">
              <a:lnSpc>
                <a:spcPct val="15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A mechanism to evaluate the inferential (and syntactical) adequacy of a candidate formalization: </a:t>
            </a:r>
          </a:p>
          <a:p>
            <a:pPr marR="0" lvl="0" algn="l" rtl="0">
              <a:lnSpc>
                <a:spcPct val="150000"/>
              </a:lnSpc>
              <a:spcBef>
                <a:spcPts val="0"/>
              </a:spcBef>
              <a:spcAft>
                <a:spcPts val="0"/>
              </a:spcAft>
              <a:buClr>
                <a:srgbClr val="000000"/>
              </a:buClr>
              <a:buSzPts val="1400"/>
            </a:pPr>
            <a:r>
              <a:rPr lang="en" dirty="0"/>
              <a:t>      </a:t>
            </a:r>
            <a:r>
              <a:rPr lang="en" sz="1400" b="0" i="0" u="none" strike="noStrike" cap="none" dirty="0">
                <a:solidFill>
                  <a:srgbClr val="000000"/>
                </a:solidFill>
                <a:latin typeface="Arial"/>
                <a:ea typeface="Arial"/>
                <a:cs typeface="Arial"/>
                <a:sym typeface="Arial"/>
              </a:rPr>
              <a:t>ATPs and Model Checkers.</a:t>
            </a:r>
            <a:endParaRPr dirty="0"/>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71900" y="505521"/>
            <a:ext cx="8222100" cy="74912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r>
              <a:rPr lang="en" sz="2400" b="0" i="0" u="none" strike="noStrike" cap="none" dirty="0">
                <a:solidFill>
                  <a:schemeClr val="lt1"/>
                </a:solidFill>
                <a:latin typeface="Roboto"/>
                <a:ea typeface="Roboto"/>
                <a:cs typeface="Roboto"/>
                <a:sym typeface="Roboto"/>
              </a:rPr>
              <a:t>Can this ever lead to an effective formalization procedure?</a:t>
            </a:r>
            <a:endParaRPr sz="2400" b="0" i="0" u="none" strike="noStrike" cap="none" dirty="0">
              <a:solidFill>
                <a:schemeClr val="lt1"/>
              </a:solidFill>
              <a:latin typeface="Roboto"/>
              <a:ea typeface="Roboto"/>
              <a:cs typeface="Roboto"/>
              <a:sym typeface="Roboto"/>
            </a:endParaRPr>
          </a:p>
        </p:txBody>
      </p:sp>
      <p:sp>
        <p:nvSpPr>
          <p:cNvPr id="263" name="Shape 263"/>
          <p:cNvSpPr txBox="1">
            <a:spLocks noGrp="1"/>
          </p:cNvSpPr>
          <p:nvPr>
            <p:ph type="body" idx="1"/>
          </p:nvPr>
        </p:nvSpPr>
        <p:spPr>
          <a:xfrm>
            <a:off x="471900" y="1919074"/>
            <a:ext cx="8129840" cy="24190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800"/>
              <a:buFont typeface="Roboto"/>
              <a:buNone/>
            </a:pPr>
            <a:r>
              <a:rPr lang="en" sz="1600" b="0" i="1" u="none" strike="noStrike" cap="none" dirty="0">
                <a:solidFill>
                  <a:srgbClr val="222222"/>
                </a:solidFill>
                <a:highlight>
                  <a:srgbClr val="FFFFFF"/>
                </a:highlight>
                <a:latin typeface="Arial"/>
                <a:ea typeface="Arial"/>
                <a:cs typeface="Arial"/>
                <a:sym typeface="Arial"/>
              </a:rPr>
              <a:t>We humans have never been able to replicate something more complicated than what we ourselves are, yet natural selection did it without even thinking. Don't underestimate the power of survival of the fittest. And don't ever make the mistake that you can design something better than what you get from ruthless massively parallel trial-and-error with a feedback cycle. That's giving your intelligence much too much credit!</a:t>
            </a:r>
            <a:endParaRPr sz="1600" b="0" i="1" u="none" strike="noStrike" cap="none" dirty="0">
              <a:solidFill>
                <a:srgbClr val="000000"/>
              </a:solidFill>
              <a:latin typeface="Arial"/>
              <a:ea typeface="Arial"/>
              <a:cs typeface="Arial"/>
              <a:sym typeface="Arial"/>
            </a:endParaRPr>
          </a:p>
          <a:p>
            <a:pPr marL="0" marR="0" lvl="0" indent="0" algn="r" rtl="0">
              <a:lnSpc>
                <a:spcPct val="115000"/>
              </a:lnSpc>
              <a:spcBef>
                <a:spcPts val="300"/>
              </a:spcBef>
              <a:spcAft>
                <a:spcPts val="0"/>
              </a:spcAft>
              <a:buClr>
                <a:schemeClr val="lt2"/>
              </a:buClr>
              <a:buSzPts val="1800"/>
              <a:buFont typeface="Roboto"/>
              <a:buNone/>
            </a:pPr>
            <a:r>
              <a:rPr lang="en" sz="1600" b="0" i="0" u="none" strike="noStrike" cap="none" dirty="0">
                <a:solidFill>
                  <a:srgbClr val="000000"/>
                </a:solidFill>
                <a:latin typeface="Arial"/>
                <a:ea typeface="Arial"/>
                <a:cs typeface="Arial"/>
                <a:sym typeface="Arial"/>
              </a:rPr>
              <a:t> </a:t>
            </a:r>
            <a:r>
              <a:rPr lang="en" sz="1600" b="1" i="0" u="none" strike="noStrike" cap="none" dirty="0">
                <a:solidFill>
                  <a:srgbClr val="000000"/>
                </a:solidFill>
                <a:latin typeface="Arial"/>
                <a:ea typeface="Arial"/>
                <a:cs typeface="Arial"/>
                <a:sym typeface="Arial"/>
              </a:rPr>
              <a:t>Linus Torvalds</a:t>
            </a:r>
            <a:endParaRPr sz="1600" b="1" i="0" u="none" strike="noStrike" cap="none" dirty="0">
              <a:solidFill>
                <a:srgbClr val="222222"/>
              </a:solidFill>
              <a:latin typeface="Arial"/>
              <a:ea typeface="Arial"/>
              <a:cs typeface="Arial"/>
              <a:sym typeface="Arial"/>
            </a:endParaRPr>
          </a:p>
          <a:p>
            <a:pPr marL="0" marR="0" lvl="0" indent="0" algn="l" rtl="0">
              <a:lnSpc>
                <a:spcPct val="115000"/>
              </a:lnSpc>
              <a:spcBef>
                <a:spcPts val="300"/>
              </a:spcBef>
              <a:spcAft>
                <a:spcPts val="0"/>
              </a:spcAft>
              <a:buClr>
                <a:schemeClr val="lt2"/>
              </a:buClr>
              <a:buSzPts val="1800"/>
              <a:buFont typeface="Roboto"/>
              <a:buNone/>
            </a:pPr>
            <a:endParaRPr sz="1400" b="0" i="0" u="none" strike="noStrike" cap="none" dirty="0">
              <a:solidFill>
                <a:srgbClr val="222222"/>
              </a:solidFill>
              <a:latin typeface="Arial"/>
              <a:ea typeface="Arial"/>
              <a:cs typeface="Arial"/>
              <a:sym typeface="Arial"/>
            </a:endParaRPr>
          </a:p>
          <a:p>
            <a:pPr marL="0" marR="0" lvl="0" indent="0" algn="l" rtl="0">
              <a:lnSpc>
                <a:spcPct val="115000"/>
              </a:lnSpc>
              <a:spcBef>
                <a:spcPts val="100"/>
              </a:spcBef>
              <a:spcAft>
                <a:spcPts val="1600"/>
              </a:spcAft>
              <a:buClr>
                <a:schemeClr val="lt2"/>
              </a:buClr>
              <a:buSzPts val="1800"/>
              <a:buFont typeface="Roboto"/>
              <a:buNone/>
            </a:pPr>
            <a:endParaRPr sz="1400" b="0" i="0" u="none" strike="noStrike" cap="none" dirty="0">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dirty="0">
                <a:solidFill>
                  <a:schemeClr val="lt1"/>
                </a:solidFill>
                <a:latin typeface="Arial"/>
                <a:ea typeface="Arial"/>
                <a:cs typeface="Arial"/>
                <a:sym typeface="Arial"/>
              </a:rPr>
              <a:t>Logic as </a:t>
            </a:r>
            <a:r>
              <a:rPr lang="en" sz="3200" b="0" i="1" u="none" strike="noStrike" cap="none" dirty="0" err="1">
                <a:solidFill>
                  <a:schemeClr val="lt1"/>
                </a:solidFill>
                <a:latin typeface="Arial"/>
                <a:ea typeface="Arial"/>
                <a:cs typeface="Arial"/>
                <a:sym typeface="Arial"/>
              </a:rPr>
              <a:t>ars</a:t>
            </a:r>
            <a:r>
              <a:rPr lang="en" sz="3200" b="0" i="1" u="none" strike="noStrike" cap="none" dirty="0">
                <a:solidFill>
                  <a:schemeClr val="lt1"/>
                </a:solidFill>
                <a:latin typeface="Arial"/>
                <a:ea typeface="Arial"/>
                <a:cs typeface="Arial"/>
                <a:sym typeface="Arial"/>
              </a:rPr>
              <a:t> </a:t>
            </a:r>
            <a:r>
              <a:rPr lang="en" sz="3200" b="0" i="1" u="none" strike="noStrike" cap="none" dirty="0" err="1">
                <a:solidFill>
                  <a:schemeClr val="lt1"/>
                </a:solidFill>
                <a:latin typeface="Arial"/>
                <a:ea typeface="Arial"/>
                <a:cs typeface="Arial"/>
                <a:sym typeface="Arial"/>
              </a:rPr>
              <a:t>iudicandi</a:t>
            </a:r>
            <a:endParaRPr sz="3200" b="0" i="1" u="none" strike="noStrike" cap="none" dirty="0">
              <a:solidFill>
                <a:schemeClr val="lt1"/>
              </a:solidFill>
              <a:latin typeface="Arial"/>
              <a:ea typeface="Arial"/>
              <a:cs typeface="Arial"/>
              <a:sym typeface="Arial"/>
            </a:endParaRPr>
          </a:p>
        </p:txBody>
      </p:sp>
      <p:sp>
        <p:nvSpPr>
          <p:cNvPr id="99" name="Shape 99"/>
          <p:cNvSpPr txBox="1">
            <a:spLocks noGrp="1"/>
          </p:cNvSpPr>
          <p:nvPr>
            <p:ph type="body" idx="4294967295"/>
          </p:nvPr>
        </p:nvSpPr>
        <p:spPr>
          <a:xfrm>
            <a:off x="357062" y="1165949"/>
            <a:ext cx="8308975" cy="170261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300"/>
              </a:spcBef>
              <a:spcAft>
                <a:spcPts val="0"/>
              </a:spcAft>
              <a:buClr>
                <a:schemeClr val="lt2"/>
              </a:buClr>
              <a:buSzPts val="1800"/>
              <a:buFont typeface="Roboto"/>
              <a:buNone/>
            </a:pPr>
            <a:r>
              <a:rPr lang="en" b="1" i="1" u="none" strike="noStrike" cap="none" dirty="0">
                <a:solidFill>
                  <a:srgbClr val="222222"/>
                </a:solidFill>
                <a:latin typeface="Arial"/>
                <a:ea typeface="Arial"/>
                <a:cs typeface="Arial"/>
                <a:sym typeface="Arial"/>
              </a:rPr>
              <a:t>Leibniz’s Dream: </a:t>
            </a:r>
            <a:r>
              <a:rPr lang="en" dirty="0">
                <a:cs typeface="Arial"/>
              </a:rPr>
              <a:t>  </a:t>
            </a:r>
            <a:r>
              <a:rPr lang="en" b="0" i="1" u="none" strike="noStrike" cap="none" dirty="0">
                <a:solidFill>
                  <a:srgbClr val="222222"/>
                </a:solidFill>
                <a:latin typeface="Arial"/>
                <a:ea typeface="Arial"/>
                <a:cs typeface="Arial"/>
                <a:sym typeface="Arial"/>
              </a:rPr>
              <a:t>“... if controversies were to arise, there would be no more need of disputation between two philosophers than between two accountants. For it would suffice for them to take their pencils in their hands and to sit down at the abacus, and say to each other: </a:t>
            </a:r>
            <a:r>
              <a:rPr lang="en" b="0" i="1" u="none" strike="noStrike" cap="none" dirty="0" err="1">
                <a:solidFill>
                  <a:srgbClr val="222222"/>
                </a:solidFill>
                <a:latin typeface="Arial"/>
                <a:ea typeface="Arial"/>
                <a:cs typeface="Arial"/>
                <a:sym typeface="Arial"/>
              </a:rPr>
              <a:t>Calculemus</a:t>
            </a:r>
            <a:r>
              <a:rPr lang="en" b="0" i="1" u="none" strike="noStrike" cap="none" dirty="0">
                <a:solidFill>
                  <a:srgbClr val="222222"/>
                </a:solidFill>
                <a:latin typeface="Arial"/>
                <a:ea typeface="Arial"/>
                <a:cs typeface="Arial"/>
                <a:sym typeface="Arial"/>
              </a:rPr>
              <a:t>.”</a:t>
            </a:r>
            <a:endParaRPr b="1" i="0" u="none" strike="noStrike" cap="none" dirty="0">
              <a:solidFill>
                <a:srgbClr val="222222"/>
              </a:solidFill>
              <a:latin typeface="Arial"/>
              <a:ea typeface="Arial"/>
              <a:cs typeface="Arial"/>
              <a:sym typeface="Arial"/>
            </a:endParaRPr>
          </a:p>
        </p:txBody>
      </p:sp>
      <p:pic>
        <p:nvPicPr>
          <p:cNvPr id="100" name="Shape 100"/>
          <p:cNvPicPr preferRelativeResize="0"/>
          <p:nvPr/>
        </p:nvPicPr>
        <p:blipFill rotWithShape="1">
          <a:blip r:embed="rId3">
            <a:alphaModFix/>
          </a:blip>
          <a:srcRect/>
          <a:stretch/>
        </p:blipFill>
        <p:spPr>
          <a:xfrm>
            <a:off x="3447438" y="3154875"/>
            <a:ext cx="2964845" cy="1667725"/>
          </a:xfrm>
          <a:prstGeom prst="rect">
            <a:avLst/>
          </a:prstGeom>
          <a:noFill/>
          <a:ln>
            <a:noFill/>
          </a:ln>
        </p:spPr>
      </p:pic>
      <p:pic>
        <p:nvPicPr>
          <p:cNvPr id="101" name="Shape 101"/>
          <p:cNvPicPr preferRelativeResize="0"/>
          <p:nvPr/>
        </p:nvPicPr>
        <p:blipFill rotWithShape="1">
          <a:blip r:embed="rId4">
            <a:alphaModFix/>
          </a:blip>
          <a:srcRect/>
          <a:stretch/>
        </p:blipFill>
        <p:spPr>
          <a:xfrm>
            <a:off x="320466" y="3318734"/>
            <a:ext cx="2063800" cy="1357100"/>
          </a:xfrm>
          <a:prstGeom prst="rect">
            <a:avLst/>
          </a:prstGeom>
          <a:noFill/>
          <a:ln>
            <a:noFill/>
          </a:ln>
        </p:spPr>
      </p:pic>
      <p:pic>
        <p:nvPicPr>
          <p:cNvPr id="102" name="Shape 102"/>
          <p:cNvPicPr preferRelativeResize="0"/>
          <p:nvPr/>
        </p:nvPicPr>
        <p:blipFill rotWithShape="1">
          <a:blip r:embed="rId5">
            <a:alphaModFix/>
          </a:blip>
          <a:srcRect/>
          <a:stretch/>
        </p:blipFill>
        <p:spPr>
          <a:xfrm>
            <a:off x="7667924" y="3023350"/>
            <a:ext cx="767700" cy="767700"/>
          </a:xfrm>
          <a:prstGeom prst="rect">
            <a:avLst/>
          </a:prstGeom>
          <a:noFill/>
          <a:ln>
            <a:noFill/>
          </a:ln>
        </p:spPr>
      </p:pic>
      <p:pic>
        <p:nvPicPr>
          <p:cNvPr id="103" name="Shape 103"/>
          <p:cNvPicPr preferRelativeResize="0"/>
          <p:nvPr/>
        </p:nvPicPr>
        <p:blipFill rotWithShape="1">
          <a:blip r:embed="rId6">
            <a:alphaModFix/>
          </a:blip>
          <a:srcRect/>
          <a:stretch/>
        </p:blipFill>
        <p:spPr>
          <a:xfrm>
            <a:off x="7667925" y="4275050"/>
            <a:ext cx="767700" cy="767700"/>
          </a:xfrm>
          <a:prstGeom prst="rect">
            <a:avLst/>
          </a:prstGeom>
          <a:noFill/>
          <a:ln>
            <a:noFill/>
          </a:ln>
        </p:spPr>
      </p:pic>
      <p:cxnSp>
        <p:nvCxnSpPr>
          <p:cNvPr id="104" name="Shape 104"/>
          <p:cNvCxnSpPr>
            <a:stCxn id="101" idx="3"/>
            <a:endCxn id="100" idx="1"/>
          </p:cNvCxnSpPr>
          <p:nvPr/>
        </p:nvCxnSpPr>
        <p:spPr>
          <a:xfrm flipV="1">
            <a:off x="2384266" y="3988738"/>
            <a:ext cx="1063172" cy="8546"/>
          </a:xfrm>
          <a:prstGeom prst="straightConnector1">
            <a:avLst/>
          </a:prstGeom>
          <a:noFill/>
          <a:ln w="38100" cap="flat" cmpd="sng">
            <a:solidFill>
              <a:schemeClr val="dk2"/>
            </a:solidFill>
            <a:prstDash val="solid"/>
            <a:round/>
            <a:headEnd type="none" w="sm" len="sm"/>
            <a:tailEnd type="triangle" w="med" len="med"/>
          </a:ln>
        </p:spPr>
      </p:cxnSp>
      <p:cxnSp>
        <p:nvCxnSpPr>
          <p:cNvPr id="105" name="Shape 105"/>
          <p:cNvCxnSpPr>
            <a:stCxn id="100" idx="3"/>
            <a:endCxn id="102" idx="1"/>
          </p:cNvCxnSpPr>
          <p:nvPr/>
        </p:nvCxnSpPr>
        <p:spPr>
          <a:xfrm rot="10800000" flipH="1">
            <a:off x="6412283" y="3407338"/>
            <a:ext cx="1255500" cy="581400"/>
          </a:xfrm>
          <a:prstGeom prst="straightConnector1">
            <a:avLst/>
          </a:prstGeom>
          <a:noFill/>
          <a:ln w="38100" cap="flat" cmpd="sng">
            <a:solidFill>
              <a:schemeClr val="dk2"/>
            </a:solidFill>
            <a:prstDash val="solid"/>
            <a:round/>
            <a:headEnd type="none" w="sm" len="sm"/>
            <a:tailEnd type="triangle" w="med" len="med"/>
          </a:ln>
        </p:spPr>
      </p:cxnSp>
      <p:cxnSp>
        <p:nvCxnSpPr>
          <p:cNvPr id="106" name="Shape 106"/>
          <p:cNvCxnSpPr>
            <a:stCxn id="100" idx="3"/>
            <a:endCxn id="103" idx="1"/>
          </p:cNvCxnSpPr>
          <p:nvPr/>
        </p:nvCxnSpPr>
        <p:spPr>
          <a:xfrm>
            <a:off x="6412283" y="3988738"/>
            <a:ext cx="1255500" cy="670200"/>
          </a:xfrm>
          <a:prstGeom prst="straightConnector1">
            <a:avLst/>
          </a:prstGeom>
          <a:noFill/>
          <a:ln w="38100" cap="flat" cmpd="sng">
            <a:solidFill>
              <a:schemeClr val="dk2"/>
            </a:solidFill>
            <a:prstDash val="solid"/>
            <a:round/>
            <a:headEnd type="none" w="sm" len="sm"/>
            <a:tailEnd type="triangle" w="med" len="med"/>
          </a:ln>
        </p:spPr>
      </p:cxnSp>
      <p:sp>
        <p:nvSpPr>
          <p:cNvPr id="107" name="Shape 107"/>
          <p:cNvSpPr/>
          <p:nvPr/>
        </p:nvSpPr>
        <p:spPr>
          <a:xfrm>
            <a:off x="119236" y="3000986"/>
            <a:ext cx="243207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a:solidFill>
                  <a:srgbClr val="222222"/>
                </a:solidFill>
                <a:latin typeface="Arial"/>
                <a:ea typeface="Arial"/>
                <a:cs typeface="Arial"/>
                <a:sym typeface="Arial"/>
              </a:rPr>
              <a:t>characteristica universalis</a:t>
            </a:r>
            <a:endParaRPr sz="1400" b="1" i="0" u="none" strike="noStrike" cap="none">
              <a:solidFill>
                <a:srgbClr val="22222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71900" y="370475"/>
            <a:ext cx="8222100" cy="1135800"/>
          </a:xfrm>
          <a:prstGeom prst="rect">
            <a:avLst/>
          </a:prstGeom>
          <a:noFill/>
          <a:ln>
            <a:noFill/>
          </a:ln>
        </p:spPr>
        <p:txBody>
          <a:bodyPr spcFirstLastPara="1" wrap="square" lIns="91425" tIns="91425" rIns="91425" bIns="91425" anchor="b" anchorCtr="0">
            <a:noAutofit/>
          </a:bodyPr>
          <a:lstStyle/>
          <a:p>
            <a:pPr lvl="0"/>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br>
              <a:rPr lang="en" sz="2400" b="0" i="0" u="none" strike="noStrike" cap="none" dirty="0">
                <a:solidFill>
                  <a:schemeClr val="lt1"/>
                </a:solidFill>
                <a:latin typeface="Roboto"/>
                <a:ea typeface="Roboto"/>
                <a:cs typeface="Roboto"/>
                <a:sym typeface="Roboto"/>
              </a:rPr>
            </a:br>
            <a:r>
              <a:rPr lang="en" sz="2400" b="0" i="0" u="none" strike="noStrike" cap="none" dirty="0">
                <a:solidFill>
                  <a:schemeClr val="lt1"/>
                </a:solidFill>
                <a:latin typeface="Roboto"/>
                <a:ea typeface="Roboto"/>
                <a:cs typeface="Roboto"/>
                <a:sym typeface="Roboto"/>
              </a:rPr>
              <a:t>Massively Parallel, Trial-and-Error Approach to Logical </a:t>
            </a:r>
            <a:r>
              <a:rPr lang="en" sz="2400" dirty="0"/>
              <a:t>Analysis with a Feedback Cycle</a:t>
            </a:r>
            <a:endParaRPr sz="2400" b="0" i="0" u="none" strike="noStrike" cap="none" dirty="0">
              <a:solidFill>
                <a:schemeClr val="lt1"/>
              </a:solidFill>
              <a:latin typeface="Roboto"/>
              <a:ea typeface="Roboto"/>
              <a:cs typeface="Roboto"/>
              <a:sym typeface="Roboto"/>
            </a:endParaRPr>
          </a:p>
        </p:txBody>
      </p:sp>
      <p:sp>
        <p:nvSpPr>
          <p:cNvPr id="269" name="Shape 269"/>
          <p:cNvSpPr txBox="1">
            <a:spLocks noGrp="1"/>
          </p:cNvSpPr>
          <p:nvPr>
            <p:ph type="body" idx="1"/>
          </p:nvPr>
        </p:nvSpPr>
        <p:spPr>
          <a:xfrm>
            <a:off x="81600" y="1696439"/>
            <a:ext cx="9002700" cy="3102591"/>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100"/>
              </a:spcBef>
              <a:spcAft>
                <a:spcPts val="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The problem of formalization becomes a combinatorial optimization problem.</a:t>
            </a:r>
            <a:endParaRPr sz="1600" dirty="0"/>
          </a:p>
          <a:p>
            <a:pPr marL="285750" marR="0" lvl="0" indent="-285750" algn="l" rtl="0">
              <a:lnSpc>
                <a:spcPct val="100000"/>
              </a:lnSpc>
              <a:spcBef>
                <a:spcPts val="1700"/>
              </a:spcBef>
              <a:spcAft>
                <a:spcPts val="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Inferential and syntactic criteria of adequacy (cf. </a:t>
            </a:r>
            <a:r>
              <a:rPr lang="en" sz="1600" b="0" i="0" u="none" strike="noStrike" cap="none" dirty="0" err="1">
                <a:solidFill>
                  <a:schemeClr val="dk2"/>
                </a:solidFill>
                <a:latin typeface="Arial"/>
                <a:ea typeface="Arial"/>
                <a:cs typeface="Arial"/>
                <a:sym typeface="Arial"/>
              </a:rPr>
              <a:t>Peregrin</a:t>
            </a:r>
            <a:r>
              <a:rPr lang="en" sz="1600" b="0" i="0" u="none" strike="noStrike" cap="none" dirty="0">
                <a:solidFill>
                  <a:schemeClr val="dk2"/>
                </a:solidFill>
                <a:latin typeface="Arial"/>
                <a:ea typeface="Arial"/>
                <a:cs typeface="Arial"/>
                <a:sym typeface="Arial"/>
              </a:rPr>
              <a:t> and </a:t>
            </a:r>
            <a:r>
              <a:rPr lang="en" sz="1600" b="0" i="0" u="none" strike="noStrike" cap="none" dirty="0" err="1">
                <a:solidFill>
                  <a:schemeClr val="dk2"/>
                </a:solidFill>
                <a:latin typeface="Arial"/>
                <a:ea typeface="Arial"/>
                <a:cs typeface="Arial"/>
                <a:sym typeface="Arial"/>
              </a:rPr>
              <a:t>Svodoba</a:t>
            </a:r>
            <a:r>
              <a:rPr lang="en" sz="1600" b="0" i="0" u="none" strike="noStrike" cap="none" dirty="0">
                <a:solidFill>
                  <a:schemeClr val="dk2"/>
                </a:solidFill>
                <a:latin typeface="Arial"/>
                <a:ea typeface="Arial"/>
                <a:cs typeface="Arial"/>
                <a:sym typeface="Arial"/>
              </a:rPr>
              <a:t> 2017) can be used to define the utility/fitness function.</a:t>
            </a:r>
            <a:r>
              <a:rPr lang="en" sz="1600" dirty="0">
                <a:cs typeface="Arial"/>
              </a:rPr>
              <a:t> </a:t>
            </a:r>
          </a:p>
          <a:p>
            <a:pPr marL="285750" marR="0" lvl="0" indent="-285750" algn="l" rtl="0">
              <a:lnSpc>
                <a:spcPct val="100000"/>
              </a:lnSpc>
              <a:spcBef>
                <a:spcPts val="1700"/>
              </a:spcBef>
              <a:spcAft>
                <a:spcPts val="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However, our main main selection criteria will be: </a:t>
            </a:r>
            <a:r>
              <a:rPr lang="en" sz="1600" dirty="0">
                <a:solidFill>
                  <a:schemeClr val="dk2"/>
                </a:solidFill>
                <a:latin typeface="Arial"/>
                <a:ea typeface="Arial"/>
                <a:cs typeface="Arial"/>
                <a:sym typeface="Arial"/>
              </a:rPr>
              <a:t>a chosen</a:t>
            </a:r>
            <a:r>
              <a:rPr lang="en" sz="1600" b="0" i="0" u="none" strike="noStrike" cap="none" dirty="0">
                <a:solidFill>
                  <a:schemeClr val="dk2"/>
                </a:solidFill>
                <a:latin typeface="Arial"/>
                <a:ea typeface="Arial"/>
                <a:cs typeface="Arial"/>
                <a:sym typeface="Arial"/>
              </a:rPr>
              <a:t> formalization must validate the argument, avoid inconsistencies, avoid undesirable side-effects (cf. Principle of Charity).</a:t>
            </a:r>
            <a:endParaRPr sz="1600" dirty="0"/>
          </a:p>
          <a:p>
            <a:pPr marL="285750" marR="0" lvl="0" indent="-285750" algn="l" rtl="0">
              <a:lnSpc>
                <a:spcPct val="100000"/>
              </a:lnSpc>
              <a:spcBef>
                <a:spcPts val="1700"/>
              </a:spcBef>
              <a:spcAft>
                <a:spcPts val="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For ‘tricky‘ philosophical arguments we can expect our selection criteria to prune most of the search tree.</a:t>
            </a:r>
            <a:endParaRPr sz="1600" dirty="0"/>
          </a:p>
          <a:p>
            <a:pPr marL="285750" marR="0" lvl="0" indent="-285750" algn="l" rtl="0">
              <a:lnSpc>
                <a:spcPct val="100000"/>
              </a:lnSpc>
              <a:spcBef>
                <a:spcPts val="1700"/>
              </a:spcBef>
              <a:spcAft>
                <a:spcPts val="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Evaluation of our utility function (or selection criteria) takes some seconds?</a:t>
            </a:r>
            <a:endParaRPr sz="16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1700"/>
              </a:spcBef>
              <a:spcAft>
                <a:spcPts val="1600"/>
              </a:spcAft>
              <a:buClr>
                <a:schemeClr val="lt2"/>
              </a:buClr>
              <a:buSzPts val="1800"/>
              <a:buFont typeface="Arial" panose="020B0604020202020204" pitchFamily="34" charset="0"/>
              <a:buChar char="•"/>
            </a:pPr>
            <a:r>
              <a:rPr lang="en" sz="1600" b="0" i="0" u="none" strike="noStrike" cap="none" dirty="0">
                <a:solidFill>
                  <a:schemeClr val="dk2"/>
                </a:solidFill>
                <a:latin typeface="Arial"/>
                <a:ea typeface="Arial"/>
                <a:cs typeface="Arial"/>
                <a:sym typeface="Arial"/>
              </a:rPr>
              <a:t>Highly parallelizable?</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881050" y="29600"/>
            <a:ext cx="6363300" cy="45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The Computational Hermeneutics Approach</a:t>
            </a:r>
            <a:endParaRPr sz="2400"/>
          </a:p>
        </p:txBody>
      </p:sp>
      <p:sp>
        <p:nvSpPr>
          <p:cNvPr id="275" name="Shape 275"/>
          <p:cNvSpPr/>
          <p:nvPr/>
        </p:nvSpPr>
        <p:spPr>
          <a:xfrm>
            <a:off x="2424775" y="756825"/>
            <a:ext cx="1600200" cy="10290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1000"/>
              </a:spcAft>
              <a:buNone/>
            </a:pPr>
            <a:r>
              <a:rPr lang="en" sz="1200">
                <a:solidFill>
                  <a:srgbClr val="434343"/>
                </a:solidFill>
                <a:latin typeface="Roboto"/>
                <a:ea typeface="Roboto"/>
                <a:cs typeface="Roboto"/>
                <a:sym typeface="Roboto"/>
              </a:rPr>
              <a:t>Determine logical and extralogical vocabulary -&gt; Language analysis</a:t>
            </a:r>
            <a:endParaRPr sz="1200">
              <a:latin typeface="Roboto"/>
              <a:ea typeface="Roboto"/>
              <a:cs typeface="Roboto"/>
              <a:sym typeface="Roboto"/>
            </a:endParaRPr>
          </a:p>
        </p:txBody>
      </p:sp>
      <p:sp>
        <p:nvSpPr>
          <p:cNvPr id="276" name="Shape 276"/>
          <p:cNvSpPr/>
          <p:nvPr/>
        </p:nvSpPr>
        <p:spPr>
          <a:xfrm>
            <a:off x="2285075" y="3909050"/>
            <a:ext cx="1719900" cy="11337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1000"/>
              </a:spcAft>
              <a:buNone/>
            </a:pPr>
            <a:r>
              <a:rPr lang="en" sz="1200">
                <a:solidFill>
                  <a:srgbClr val="434343"/>
                </a:solidFill>
                <a:latin typeface="Roboto"/>
                <a:ea typeface="Roboto"/>
                <a:cs typeface="Roboto"/>
                <a:sym typeface="Roboto"/>
              </a:rPr>
              <a:t>How far have we deviated from the original argument? -&gt; Language synthesis</a:t>
            </a:r>
            <a:endParaRPr sz="1200">
              <a:latin typeface="Roboto"/>
              <a:ea typeface="Roboto"/>
              <a:cs typeface="Roboto"/>
              <a:sym typeface="Roboto"/>
            </a:endParaRPr>
          </a:p>
        </p:txBody>
      </p:sp>
      <p:sp>
        <p:nvSpPr>
          <p:cNvPr id="277" name="Shape 277"/>
          <p:cNvSpPr/>
          <p:nvPr/>
        </p:nvSpPr>
        <p:spPr>
          <a:xfrm>
            <a:off x="4838625" y="705400"/>
            <a:ext cx="4128000" cy="44088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dirty="0">
                <a:solidFill>
                  <a:srgbClr val="434343"/>
                </a:solidFill>
                <a:latin typeface="Roboto"/>
                <a:ea typeface="Roboto"/>
                <a:cs typeface="Roboto"/>
                <a:sym typeface="Roboto"/>
              </a:rPr>
              <a:t>Formalize argument in the spirit of the </a:t>
            </a:r>
            <a:r>
              <a:rPr lang="en" sz="1200" b="1" dirty="0">
                <a:solidFill>
                  <a:srgbClr val="434343"/>
                </a:solidFill>
                <a:latin typeface="Roboto"/>
                <a:ea typeface="Roboto"/>
                <a:cs typeface="Roboto"/>
                <a:sym typeface="Roboto"/>
              </a:rPr>
              <a:t>Principle of Charity</a:t>
            </a:r>
            <a:r>
              <a:rPr lang="en" sz="1200" dirty="0">
                <a:solidFill>
                  <a:srgbClr val="434343"/>
                </a:solidFill>
                <a:latin typeface="Roboto"/>
                <a:ea typeface="Roboto"/>
                <a:cs typeface="Roboto"/>
                <a:sym typeface="Roboto"/>
              </a:rPr>
              <a:t>. Iteratively do:</a:t>
            </a: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434343"/>
              </a:solidFill>
              <a:latin typeface="Roboto"/>
              <a:ea typeface="Roboto"/>
              <a:cs typeface="Roboto"/>
              <a:sym typeface="Roboto"/>
            </a:endParaRPr>
          </a:p>
          <a:p>
            <a:pPr marL="0" lvl="0" indent="0" rtl="0">
              <a:lnSpc>
                <a:spcPct val="100000"/>
              </a:lnSpc>
              <a:spcBef>
                <a:spcPts val="0"/>
              </a:spcBef>
              <a:spcAft>
                <a:spcPts val="0"/>
              </a:spcAft>
              <a:buNone/>
            </a:pPr>
            <a:endParaRPr sz="1200" dirty="0">
              <a:solidFill>
                <a:srgbClr val="434343"/>
              </a:solidFill>
              <a:latin typeface="Roboto"/>
              <a:ea typeface="Roboto"/>
              <a:cs typeface="Roboto"/>
              <a:sym typeface="Roboto"/>
            </a:endParaRPr>
          </a:p>
        </p:txBody>
      </p:sp>
      <p:sp>
        <p:nvSpPr>
          <p:cNvPr id="278" name="Shape 278"/>
          <p:cNvSpPr txBox="1"/>
          <p:nvPr/>
        </p:nvSpPr>
        <p:spPr>
          <a:xfrm>
            <a:off x="288075" y="125125"/>
            <a:ext cx="1387200" cy="793200"/>
          </a:xfrm>
          <a:prstGeom prst="rect">
            <a:avLst/>
          </a:prstGeom>
          <a:solidFill>
            <a:srgbClr val="EA9999"/>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434343"/>
                </a:solidFill>
                <a:latin typeface="Roboto"/>
                <a:ea typeface="Roboto"/>
                <a:cs typeface="Roboto"/>
                <a:sym typeface="Roboto"/>
              </a:rPr>
              <a:t>Repeat until </a:t>
            </a:r>
            <a:r>
              <a:rPr lang="en" b="1" i="1">
                <a:solidFill>
                  <a:srgbClr val="434343"/>
                </a:solidFill>
                <a:latin typeface="Roboto"/>
                <a:ea typeface="Roboto"/>
                <a:cs typeface="Roboto"/>
                <a:sym typeface="Roboto"/>
              </a:rPr>
              <a:t>reflective equilibrium</a:t>
            </a:r>
            <a:endParaRPr>
              <a:solidFill>
                <a:srgbClr val="434343"/>
              </a:solidFill>
              <a:latin typeface="Roboto"/>
              <a:ea typeface="Roboto"/>
              <a:cs typeface="Roboto"/>
              <a:sym typeface="Roboto"/>
            </a:endParaRPr>
          </a:p>
        </p:txBody>
      </p:sp>
      <p:sp>
        <p:nvSpPr>
          <p:cNvPr id="279" name="Shape 279"/>
          <p:cNvSpPr/>
          <p:nvPr/>
        </p:nvSpPr>
        <p:spPr>
          <a:xfrm>
            <a:off x="184325" y="1859000"/>
            <a:ext cx="2122800" cy="20928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1000"/>
              </a:spcAft>
              <a:buNone/>
            </a:pPr>
            <a:r>
              <a:rPr lang="en" sz="1200">
                <a:solidFill>
                  <a:srgbClr val="434343"/>
                </a:solidFill>
                <a:latin typeface="Roboto"/>
                <a:ea typeface="Roboto"/>
                <a:cs typeface="Roboto"/>
                <a:sym typeface="Roboto"/>
              </a:rPr>
              <a:t>Argument reconstruction (in natural language): Add/remove premises, conclusions and inferential relations according to informal/intuitive criteria</a:t>
            </a:r>
            <a:endParaRPr sz="1200">
              <a:latin typeface="Roboto"/>
              <a:ea typeface="Roboto"/>
              <a:cs typeface="Roboto"/>
              <a:sym typeface="Roboto"/>
            </a:endParaRPr>
          </a:p>
        </p:txBody>
      </p:sp>
      <p:sp>
        <p:nvSpPr>
          <p:cNvPr id="280" name="Shape 280"/>
          <p:cNvSpPr/>
          <p:nvPr/>
        </p:nvSpPr>
        <p:spPr>
          <a:xfrm>
            <a:off x="969925" y="977275"/>
            <a:ext cx="1454700" cy="881700"/>
          </a:xfrm>
          <a:prstGeom prst="bentArrow">
            <a:avLst>
              <a:gd name="adj1" fmla="val 23332"/>
              <a:gd name="adj2" fmla="val 19584"/>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81" name="Shape 281"/>
          <p:cNvPicPr preferRelativeResize="0"/>
          <p:nvPr/>
        </p:nvPicPr>
        <p:blipFill>
          <a:blip r:embed="rId3">
            <a:alphaModFix/>
          </a:blip>
          <a:stretch>
            <a:fillRect/>
          </a:stretch>
        </p:blipFill>
        <p:spPr>
          <a:xfrm>
            <a:off x="325699" y="1150650"/>
            <a:ext cx="443960" cy="708350"/>
          </a:xfrm>
          <a:prstGeom prst="rect">
            <a:avLst/>
          </a:prstGeom>
          <a:noFill/>
          <a:ln>
            <a:noFill/>
          </a:ln>
        </p:spPr>
      </p:pic>
      <p:sp>
        <p:nvSpPr>
          <p:cNvPr id="282" name="Shape 282"/>
          <p:cNvSpPr/>
          <p:nvPr/>
        </p:nvSpPr>
        <p:spPr>
          <a:xfrm>
            <a:off x="68725" y="4071775"/>
            <a:ext cx="957900" cy="450900"/>
          </a:xfrm>
          <a:prstGeom prst="wedgeRoundRectCallout">
            <a:avLst>
              <a:gd name="adj1" fmla="val -8080"/>
              <a:gd name="adj2" fmla="val -7806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200"/>
              <a:t>Human- supported</a:t>
            </a:r>
            <a:endParaRPr sz="1200"/>
          </a:p>
        </p:txBody>
      </p:sp>
      <p:sp>
        <p:nvSpPr>
          <p:cNvPr id="283" name="Shape 283"/>
          <p:cNvSpPr/>
          <p:nvPr/>
        </p:nvSpPr>
        <p:spPr>
          <a:xfrm>
            <a:off x="6754125" y="4123450"/>
            <a:ext cx="2122800" cy="477300"/>
          </a:xfrm>
          <a:prstGeom prst="wedgeRoundRectCallout">
            <a:avLst>
              <a:gd name="adj1" fmla="val -2052"/>
              <a:gd name="adj2" fmla="val -736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Computer-automated (ATPs, Model Finders, etc.)</a:t>
            </a:r>
            <a:endParaRPr sz="1200"/>
          </a:p>
        </p:txBody>
      </p:sp>
      <p:sp>
        <p:nvSpPr>
          <p:cNvPr id="284" name="Shape 284"/>
          <p:cNvSpPr/>
          <p:nvPr/>
        </p:nvSpPr>
        <p:spPr>
          <a:xfrm>
            <a:off x="2764250" y="2474388"/>
            <a:ext cx="1719900" cy="566700"/>
          </a:xfrm>
          <a:prstGeom prst="wedgeRoundRectCallout">
            <a:avLst>
              <a:gd name="adj1" fmla="val -76573"/>
              <a:gd name="adj2" fmla="val -5356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Knowledge-base of ‘correct’ arguments and inferences</a:t>
            </a:r>
            <a:endParaRPr sz="1200"/>
          </a:p>
        </p:txBody>
      </p:sp>
      <p:sp>
        <p:nvSpPr>
          <p:cNvPr id="285" name="Shape 285"/>
          <p:cNvSpPr/>
          <p:nvPr/>
        </p:nvSpPr>
        <p:spPr>
          <a:xfrm>
            <a:off x="2687000" y="3140075"/>
            <a:ext cx="1874400" cy="640200"/>
          </a:xfrm>
          <a:prstGeom prst="wedgeRoundRectCallout">
            <a:avLst>
              <a:gd name="adj1" fmla="val 64591"/>
              <a:gd name="adj2" fmla="val -5957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Semantic embeddings of non-classical logics in HOL</a:t>
            </a:r>
            <a:endParaRPr sz="1200"/>
          </a:p>
        </p:txBody>
      </p:sp>
      <p:sp>
        <p:nvSpPr>
          <p:cNvPr id="286" name="Shape 286"/>
          <p:cNvSpPr/>
          <p:nvPr/>
        </p:nvSpPr>
        <p:spPr>
          <a:xfrm>
            <a:off x="2687000" y="1898088"/>
            <a:ext cx="2062500" cy="477300"/>
          </a:xfrm>
          <a:prstGeom prst="wedgeRoundRectCallout">
            <a:avLst>
              <a:gd name="adj1" fmla="val -42762"/>
              <a:gd name="adj2" fmla="val -7050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Computer-supported (NLP, lexicons, ontologies, etc.)</a:t>
            </a:r>
            <a:endParaRPr sz="1200"/>
          </a:p>
        </p:txBody>
      </p:sp>
      <p:sp>
        <p:nvSpPr>
          <p:cNvPr id="287" name="Shape 287"/>
          <p:cNvSpPr/>
          <p:nvPr/>
        </p:nvSpPr>
        <p:spPr>
          <a:xfrm>
            <a:off x="4905200" y="2406950"/>
            <a:ext cx="1212300" cy="15450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Roboto"/>
                <a:ea typeface="Roboto"/>
                <a:cs typeface="Roboto"/>
                <a:sym typeface="Roboto"/>
              </a:rPr>
              <a:t>Introduce definitions and axioms (logic of formalization may vary as a result)</a:t>
            </a:r>
            <a:endParaRPr sz="1200">
              <a:solidFill>
                <a:srgbClr val="434343"/>
              </a:solidFill>
              <a:latin typeface="Roboto"/>
              <a:ea typeface="Roboto"/>
              <a:cs typeface="Roboto"/>
              <a:sym typeface="Roboto"/>
            </a:endParaRPr>
          </a:p>
        </p:txBody>
      </p:sp>
      <p:sp>
        <p:nvSpPr>
          <p:cNvPr id="288" name="Shape 288"/>
          <p:cNvSpPr/>
          <p:nvPr/>
        </p:nvSpPr>
        <p:spPr>
          <a:xfrm>
            <a:off x="6909225" y="2406950"/>
            <a:ext cx="1954500" cy="1601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Roboto"/>
                <a:ea typeface="Roboto"/>
                <a:cs typeface="Roboto"/>
                <a:sym typeface="Roboto"/>
              </a:rPr>
              <a:t> Assess, e.g.:</a:t>
            </a:r>
            <a:endParaRPr sz="1200">
              <a:solidFill>
                <a:srgbClr val="434343"/>
              </a:solidFill>
              <a:latin typeface="Roboto"/>
              <a:ea typeface="Roboto"/>
              <a:cs typeface="Roboto"/>
              <a:sym typeface="Roboto"/>
            </a:endParaRPr>
          </a:p>
          <a:p>
            <a:pPr marL="0" lvl="0" indent="0" rtl="0">
              <a:lnSpc>
                <a:spcPct val="115000"/>
              </a:lnSpc>
              <a:spcBef>
                <a:spcPts val="0"/>
              </a:spcBef>
              <a:spcAft>
                <a:spcPts val="0"/>
              </a:spcAft>
              <a:buNone/>
            </a:pPr>
            <a:r>
              <a:rPr lang="en" sz="1200">
                <a:solidFill>
                  <a:srgbClr val="434343"/>
                </a:solidFill>
                <a:latin typeface="Roboto"/>
                <a:ea typeface="Roboto"/>
                <a:cs typeface="Roboto"/>
                <a:sym typeface="Roboto"/>
              </a:rPr>
              <a:t>- Is the argument logically valid?</a:t>
            </a:r>
            <a:endParaRPr sz="1200">
              <a:solidFill>
                <a:srgbClr val="434343"/>
              </a:solidFill>
              <a:latin typeface="Roboto"/>
              <a:ea typeface="Roboto"/>
              <a:cs typeface="Roboto"/>
              <a:sym typeface="Roboto"/>
            </a:endParaRPr>
          </a:p>
          <a:p>
            <a:pPr marL="0" lvl="0" indent="0" rtl="0">
              <a:lnSpc>
                <a:spcPct val="115000"/>
              </a:lnSpc>
              <a:spcBef>
                <a:spcPts val="0"/>
              </a:spcBef>
              <a:spcAft>
                <a:spcPts val="0"/>
              </a:spcAft>
              <a:buNone/>
            </a:pPr>
            <a:r>
              <a:rPr lang="en" sz="1200">
                <a:solidFill>
                  <a:srgbClr val="434343"/>
                </a:solidFill>
                <a:latin typeface="Roboto"/>
                <a:ea typeface="Roboto"/>
                <a:cs typeface="Roboto"/>
                <a:sym typeface="Roboto"/>
              </a:rPr>
              <a:t>- Does it ‘beg the question’?</a:t>
            </a:r>
            <a:endParaRPr sz="1200">
              <a:solidFill>
                <a:srgbClr val="434343"/>
              </a:solidFill>
              <a:latin typeface="Roboto"/>
              <a:ea typeface="Roboto"/>
              <a:cs typeface="Roboto"/>
              <a:sym typeface="Roboto"/>
            </a:endParaRPr>
          </a:p>
          <a:p>
            <a:pPr marL="0" lvl="0" indent="0" rtl="0">
              <a:lnSpc>
                <a:spcPct val="115000"/>
              </a:lnSpc>
              <a:spcBef>
                <a:spcPts val="0"/>
              </a:spcBef>
              <a:spcAft>
                <a:spcPts val="0"/>
              </a:spcAft>
              <a:buNone/>
            </a:pPr>
            <a:r>
              <a:rPr lang="en" sz="1200">
                <a:solidFill>
                  <a:srgbClr val="434343"/>
                </a:solidFill>
                <a:latin typeface="Roboto"/>
                <a:ea typeface="Roboto"/>
                <a:cs typeface="Roboto"/>
                <a:sym typeface="Roboto"/>
              </a:rPr>
              <a:t>- Does it have unwanted logical consequences?</a:t>
            </a:r>
            <a:endParaRPr sz="1200">
              <a:latin typeface="Roboto"/>
              <a:ea typeface="Roboto"/>
              <a:cs typeface="Roboto"/>
              <a:sym typeface="Roboto"/>
            </a:endParaRPr>
          </a:p>
        </p:txBody>
      </p:sp>
      <p:sp>
        <p:nvSpPr>
          <p:cNvPr id="289" name="Shape 289"/>
          <p:cNvSpPr/>
          <p:nvPr/>
        </p:nvSpPr>
        <p:spPr>
          <a:xfrm>
            <a:off x="4996550" y="4140125"/>
            <a:ext cx="1638600" cy="566700"/>
          </a:xfrm>
          <a:prstGeom prst="wedgeRoundRectCallout">
            <a:avLst>
              <a:gd name="adj1" fmla="val -1571"/>
              <a:gd name="adj2" fmla="val -8429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Computer-supported (may require human intervention)</a:t>
            </a:r>
            <a:endParaRPr sz="1200"/>
          </a:p>
        </p:txBody>
      </p:sp>
      <p:sp>
        <p:nvSpPr>
          <p:cNvPr id="290" name="Shape 290"/>
          <p:cNvSpPr/>
          <p:nvPr/>
        </p:nvSpPr>
        <p:spPr>
          <a:xfrm>
            <a:off x="4905200" y="1825200"/>
            <a:ext cx="1102200" cy="410100"/>
          </a:xfrm>
          <a:prstGeom prst="wedgeRoundRectCallout">
            <a:avLst>
              <a:gd name="adj1" fmla="val 32701"/>
              <a:gd name="adj2" fmla="val 9191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Innovation mechanisms</a:t>
            </a:r>
            <a:endParaRPr sz="1200"/>
          </a:p>
        </p:txBody>
      </p:sp>
      <p:sp>
        <p:nvSpPr>
          <p:cNvPr id="291" name="Shape 291"/>
          <p:cNvSpPr/>
          <p:nvPr/>
        </p:nvSpPr>
        <p:spPr>
          <a:xfrm>
            <a:off x="6982725" y="1895250"/>
            <a:ext cx="1031700" cy="410100"/>
          </a:xfrm>
          <a:prstGeom prst="wedgeRoundRectCallout">
            <a:avLst>
              <a:gd name="adj1" fmla="val 46940"/>
              <a:gd name="adj2" fmla="val 7628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Selection criteria</a:t>
            </a:r>
            <a:endParaRPr sz="1200"/>
          </a:p>
        </p:txBody>
      </p:sp>
      <p:sp>
        <p:nvSpPr>
          <p:cNvPr id="292" name="Shape 292"/>
          <p:cNvSpPr/>
          <p:nvPr/>
        </p:nvSpPr>
        <p:spPr>
          <a:xfrm>
            <a:off x="6109300" y="2305350"/>
            <a:ext cx="836700" cy="410100"/>
          </a:xfrm>
          <a:prstGeom prst="curvedDownArrow">
            <a:avLst>
              <a:gd name="adj1" fmla="val 25000"/>
              <a:gd name="adj2" fmla="val 49759"/>
              <a:gd name="adj3" fmla="val 25000"/>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rot="10800000">
            <a:off x="6098475" y="3580225"/>
            <a:ext cx="837900" cy="371700"/>
          </a:xfrm>
          <a:prstGeom prst="curvedDownArrow">
            <a:avLst>
              <a:gd name="adj1" fmla="val 25000"/>
              <a:gd name="adj2" fmla="val 49759"/>
              <a:gd name="adj3" fmla="val 25000"/>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4045375" y="1072025"/>
            <a:ext cx="783000" cy="37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4000775" y="4339725"/>
            <a:ext cx="837900" cy="371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rot="-5400000">
            <a:off x="1370375" y="3677700"/>
            <a:ext cx="617100" cy="1212300"/>
          </a:xfrm>
          <a:prstGeom prst="bentArrow">
            <a:avLst>
              <a:gd name="adj1" fmla="val 29764"/>
              <a:gd name="adj2" fmla="val 30363"/>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969925" y="4663300"/>
            <a:ext cx="957900" cy="450900"/>
          </a:xfrm>
          <a:prstGeom prst="wedgeRoundRectCallout">
            <a:avLst>
              <a:gd name="adj1" fmla="val 81937"/>
              <a:gd name="adj2" fmla="val -3300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a:t>Computer-supported</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299103" y="828943"/>
            <a:ext cx="8222100" cy="157409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800"/>
              <a:buFont typeface="Roboto"/>
              <a:buNone/>
            </a:pPr>
            <a:r>
              <a:rPr lang="de-DE" sz="3600" b="0" i="0" u="none" strike="noStrike" cap="none" dirty="0" err="1">
                <a:solidFill>
                  <a:schemeClr val="lt1"/>
                </a:solidFill>
                <a:latin typeface="Arial"/>
                <a:ea typeface="Arial"/>
                <a:cs typeface="Arial"/>
                <a:sym typeface="Arial"/>
              </a:rPr>
              <a:t>Questions</a:t>
            </a:r>
            <a:r>
              <a:rPr lang="de-DE" sz="3600" dirty="0">
                <a:latin typeface="Arial"/>
                <a:ea typeface="Arial"/>
                <a:cs typeface="Arial"/>
                <a:sym typeface="Arial"/>
              </a:rPr>
              <a:t>?</a:t>
            </a:r>
            <a:endParaRPr sz="3600" b="0" i="0" u="none" strike="noStrike" cap="none" dirty="0">
              <a:solidFill>
                <a:schemeClr val="lt1"/>
              </a:solidFill>
              <a:latin typeface="Arial"/>
              <a:ea typeface="Arial"/>
              <a:cs typeface="Arial"/>
              <a:sym typeface="Arial"/>
            </a:endParaRPr>
          </a:p>
        </p:txBody>
      </p:sp>
      <p:sp>
        <p:nvSpPr>
          <p:cNvPr id="401" name="Shape 401"/>
          <p:cNvSpPr txBox="1"/>
          <p:nvPr/>
        </p:nvSpPr>
        <p:spPr>
          <a:xfrm>
            <a:off x="68675" y="107675"/>
            <a:ext cx="8222100" cy="61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2000">
                <a:solidFill>
                  <a:schemeClr val="lt1"/>
                </a:solidFill>
              </a:rPr>
              <a:t>UNILOG 2018 - Logical Correctness Workshop - June 23, 2018</a:t>
            </a:r>
            <a:endParaRPr sz="2000" b="0" i="0" u="none" strike="noStrike" cap="none">
              <a:solidFill>
                <a:schemeClr val="lt1"/>
              </a:solidFill>
              <a:latin typeface="Arial"/>
              <a:ea typeface="Arial"/>
              <a:cs typeface="Arial"/>
              <a:sym typeface="Arial"/>
            </a:endParaRPr>
          </a:p>
        </p:txBody>
      </p:sp>
      <p:sp>
        <p:nvSpPr>
          <p:cNvPr id="402" name="Shape 402"/>
          <p:cNvSpPr txBox="1"/>
          <p:nvPr/>
        </p:nvSpPr>
        <p:spPr>
          <a:xfrm>
            <a:off x="299103" y="3766975"/>
            <a:ext cx="3551651" cy="87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1800" b="0" i="0" u="none" strike="noStrike" cap="none" dirty="0">
                <a:solidFill>
                  <a:schemeClr val="lt1"/>
                </a:solidFill>
                <a:latin typeface="Arial"/>
                <a:ea typeface="Arial"/>
                <a:cs typeface="Arial"/>
                <a:sym typeface="Arial"/>
              </a:rPr>
              <a:t>David </a:t>
            </a:r>
            <a:r>
              <a:rPr lang="en" sz="1800" b="0" i="0" u="none" strike="noStrike" cap="none" dirty="0" err="1">
                <a:solidFill>
                  <a:schemeClr val="lt1"/>
                </a:solidFill>
                <a:latin typeface="Arial"/>
                <a:ea typeface="Arial"/>
                <a:cs typeface="Arial"/>
                <a:sym typeface="Arial"/>
              </a:rPr>
              <a:t>Fuenmayor</a:t>
            </a:r>
            <a:endParaRPr sz="1800" dirty="0">
              <a:solidFill>
                <a:schemeClr val="lt1"/>
              </a:solidFill>
            </a:endParaRPr>
          </a:p>
          <a:p>
            <a:pPr marL="0" marR="0" lvl="0" indent="0" algn="l" rtl="0">
              <a:lnSpc>
                <a:spcPct val="100000"/>
              </a:lnSpc>
              <a:spcBef>
                <a:spcPts val="0"/>
              </a:spcBef>
              <a:spcAft>
                <a:spcPts val="0"/>
              </a:spcAft>
              <a:buClr>
                <a:schemeClr val="lt1"/>
              </a:buClr>
              <a:buSzPts val="1800"/>
              <a:buFont typeface="Roboto"/>
              <a:buNone/>
            </a:pPr>
            <a:r>
              <a:rPr lang="en" b="0" i="0" u="none" strike="noStrike" cap="none" dirty="0">
                <a:solidFill>
                  <a:schemeClr val="lt1"/>
                </a:solidFill>
                <a:latin typeface="Arial"/>
                <a:ea typeface="Arial"/>
                <a:cs typeface="Arial"/>
                <a:sym typeface="Arial"/>
              </a:rPr>
              <a:t>Free Universit</a:t>
            </a:r>
            <a:r>
              <a:rPr lang="en" dirty="0">
                <a:solidFill>
                  <a:schemeClr val="lt1"/>
                </a:solidFill>
              </a:rPr>
              <a:t>y</a:t>
            </a:r>
            <a:r>
              <a:rPr lang="en" b="0" i="0" u="none" strike="noStrike" cap="none" dirty="0">
                <a:solidFill>
                  <a:schemeClr val="lt1"/>
                </a:solidFill>
                <a:latin typeface="Arial"/>
                <a:ea typeface="Arial"/>
                <a:cs typeface="Arial"/>
                <a:sym typeface="Arial"/>
              </a:rPr>
              <a:t> Berlin</a:t>
            </a:r>
            <a:endParaRPr dirty="0"/>
          </a:p>
          <a:p>
            <a:pPr marL="0" marR="0" lvl="0" indent="0" algn="l" rtl="0">
              <a:lnSpc>
                <a:spcPct val="100000"/>
              </a:lnSpc>
              <a:spcBef>
                <a:spcPts val="0"/>
              </a:spcBef>
              <a:spcAft>
                <a:spcPts val="0"/>
              </a:spcAft>
              <a:buClr>
                <a:schemeClr val="lt1"/>
              </a:buClr>
              <a:buSzPts val="1800"/>
              <a:buFont typeface="Roboto"/>
              <a:buNone/>
            </a:pPr>
            <a:r>
              <a:rPr lang="en" b="0" i="0" u="none" strike="noStrike" cap="none" dirty="0" err="1">
                <a:solidFill>
                  <a:schemeClr val="lt1"/>
                </a:solidFill>
                <a:latin typeface="Arial"/>
                <a:ea typeface="Arial"/>
                <a:cs typeface="Arial"/>
                <a:sym typeface="Arial"/>
              </a:rPr>
              <a:t>david.fuenmayor@</a:t>
            </a:r>
            <a:r>
              <a:rPr lang="en" dirty="0" err="1">
                <a:solidFill>
                  <a:schemeClr val="lt1"/>
                </a:solidFill>
              </a:rPr>
              <a:t>fu-berlin</a:t>
            </a:r>
            <a:r>
              <a:rPr lang="en" b="0" i="0" u="none" strike="noStrike" cap="none" dirty="0" err="1">
                <a:solidFill>
                  <a:schemeClr val="lt1"/>
                </a:solidFill>
                <a:latin typeface="Arial"/>
                <a:ea typeface="Arial"/>
                <a:cs typeface="Arial"/>
                <a:sym typeface="Arial"/>
              </a:rPr>
              <a:t>.com</a:t>
            </a:r>
            <a:endParaRPr dirty="0"/>
          </a:p>
        </p:txBody>
      </p:sp>
      <p:sp>
        <p:nvSpPr>
          <p:cNvPr id="403" name="Shape 403"/>
          <p:cNvSpPr txBox="1"/>
          <p:nvPr/>
        </p:nvSpPr>
        <p:spPr>
          <a:xfrm>
            <a:off x="3760150" y="3766975"/>
            <a:ext cx="4461950" cy="122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1800" dirty="0">
                <a:solidFill>
                  <a:schemeClr val="lt1"/>
                </a:solidFill>
              </a:rPr>
              <a:t>Christoph </a:t>
            </a:r>
            <a:r>
              <a:rPr lang="en" sz="1800" dirty="0" err="1">
                <a:solidFill>
                  <a:schemeClr val="lt1"/>
                </a:solidFill>
              </a:rPr>
              <a:t>Benzmüller</a:t>
            </a:r>
            <a:endParaRPr sz="1800" dirty="0">
              <a:solidFill>
                <a:schemeClr val="lt1"/>
              </a:solidFill>
            </a:endParaRPr>
          </a:p>
          <a:p>
            <a:pPr marL="0" marR="0" lvl="0" indent="0" algn="l" rtl="0">
              <a:lnSpc>
                <a:spcPct val="100000"/>
              </a:lnSpc>
              <a:spcBef>
                <a:spcPts val="0"/>
              </a:spcBef>
              <a:spcAft>
                <a:spcPts val="0"/>
              </a:spcAft>
              <a:buClr>
                <a:schemeClr val="lt1"/>
              </a:buClr>
              <a:buSzPts val="1800"/>
              <a:buFont typeface="Roboto"/>
              <a:buNone/>
            </a:pPr>
            <a:r>
              <a:rPr lang="en" dirty="0">
                <a:solidFill>
                  <a:schemeClr val="lt1"/>
                </a:solidFill>
              </a:rPr>
              <a:t>University of Luxembourg and </a:t>
            </a:r>
            <a:r>
              <a:rPr lang="en" b="0" i="0" u="none" strike="noStrike" cap="none" dirty="0">
                <a:solidFill>
                  <a:schemeClr val="lt1"/>
                </a:solidFill>
                <a:latin typeface="Arial"/>
                <a:ea typeface="Arial"/>
                <a:cs typeface="Arial"/>
                <a:sym typeface="Arial"/>
              </a:rPr>
              <a:t>Free Universit</a:t>
            </a:r>
            <a:r>
              <a:rPr lang="en" dirty="0">
                <a:solidFill>
                  <a:schemeClr val="lt1"/>
                </a:solidFill>
              </a:rPr>
              <a:t>y</a:t>
            </a:r>
            <a:r>
              <a:rPr lang="en" b="0" i="0" u="none" strike="noStrike" cap="none" dirty="0">
                <a:solidFill>
                  <a:schemeClr val="lt1"/>
                </a:solidFill>
                <a:latin typeface="Arial"/>
                <a:ea typeface="Arial"/>
                <a:cs typeface="Arial"/>
                <a:sym typeface="Arial"/>
              </a:rPr>
              <a:t> Berlin</a:t>
            </a:r>
            <a:endParaRPr dirty="0"/>
          </a:p>
          <a:p>
            <a:pPr marL="0" marR="0" lvl="0" indent="0" algn="l" rtl="0">
              <a:lnSpc>
                <a:spcPct val="100000"/>
              </a:lnSpc>
              <a:spcBef>
                <a:spcPts val="0"/>
              </a:spcBef>
              <a:spcAft>
                <a:spcPts val="0"/>
              </a:spcAft>
              <a:buClr>
                <a:schemeClr val="lt1"/>
              </a:buClr>
              <a:buSzPts val="1800"/>
              <a:buFont typeface="Roboto"/>
              <a:buNone/>
            </a:pPr>
            <a:r>
              <a:rPr lang="en" dirty="0" err="1">
                <a:solidFill>
                  <a:schemeClr val="lt1"/>
                </a:solidFill>
              </a:rPr>
              <a:t>c</a:t>
            </a:r>
            <a:r>
              <a:rPr lang="en" b="0" i="0" u="none" strike="noStrike" cap="none" dirty="0" err="1">
                <a:solidFill>
                  <a:schemeClr val="lt1"/>
                </a:solidFill>
                <a:latin typeface="Arial"/>
                <a:ea typeface="Arial"/>
                <a:cs typeface="Arial"/>
                <a:sym typeface="Arial"/>
              </a:rPr>
              <a:t>.benzmueller@</a:t>
            </a:r>
            <a:r>
              <a:rPr lang="en" dirty="0" err="1">
                <a:solidFill>
                  <a:schemeClr val="lt1"/>
                </a:solidFill>
              </a:rPr>
              <a:t>fu-berlin</a:t>
            </a:r>
            <a:r>
              <a:rPr lang="en" b="0" i="0" u="none" strike="noStrike" cap="none" dirty="0" err="1">
                <a:solidFill>
                  <a:schemeClr val="lt1"/>
                </a:solidFill>
                <a:latin typeface="Arial"/>
                <a:ea typeface="Arial"/>
                <a:cs typeface="Arial"/>
                <a:sym typeface="Arial"/>
              </a:rPr>
              <a:t>.com</a:t>
            </a:r>
            <a:endParaRPr dirty="0"/>
          </a:p>
        </p:txBody>
      </p:sp>
    </p:spTree>
    <p:extLst>
      <p:ext uri="{BB962C8B-B14F-4D97-AF65-F5344CB8AC3E}">
        <p14:creationId xmlns:p14="http://schemas.microsoft.com/office/powerpoint/2010/main" val="286119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4533-D19C-F242-A6D8-E582CC2C5CD0}"/>
              </a:ext>
            </a:extLst>
          </p:cNvPr>
          <p:cNvSpPr>
            <a:spLocks noGrp="1"/>
          </p:cNvSpPr>
          <p:nvPr>
            <p:ph type="title"/>
          </p:nvPr>
        </p:nvSpPr>
        <p:spPr>
          <a:xfrm>
            <a:off x="311700" y="171559"/>
            <a:ext cx="8520600" cy="572700"/>
          </a:xfrm>
        </p:spPr>
        <p:txBody>
          <a:bodyPr/>
          <a:lstStyle/>
          <a:p>
            <a:r>
              <a:rPr lang="de-DE" dirty="0" err="1"/>
              <a:t>Holistic</a:t>
            </a:r>
            <a:r>
              <a:rPr lang="de-DE" dirty="0"/>
              <a:t> Approach </a:t>
            </a:r>
            <a:r>
              <a:rPr lang="de-DE" dirty="0" err="1"/>
              <a:t>to</a:t>
            </a:r>
            <a:r>
              <a:rPr lang="de-DE" dirty="0"/>
              <a:t> Interpretation</a:t>
            </a:r>
          </a:p>
        </p:txBody>
      </p:sp>
      <p:pic>
        <p:nvPicPr>
          <p:cNvPr id="6" name="Picture 5">
            <a:extLst>
              <a:ext uri="{FF2B5EF4-FFF2-40B4-BE49-F238E27FC236}">
                <a16:creationId xmlns:a16="http://schemas.microsoft.com/office/drawing/2014/main" id="{5DC4726C-9635-1142-85D2-140849C1004D}"/>
              </a:ext>
            </a:extLst>
          </p:cNvPr>
          <p:cNvPicPr>
            <a:picLocks noChangeAspect="1"/>
          </p:cNvPicPr>
          <p:nvPr/>
        </p:nvPicPr>
        <p:blipFill>
          <a:blip r:embed="rId2"/>
          <a:stretch>
            <a:fillRect/>
          </a:stretch>
        </p:blipFill>
        <p:spPr>
          <a:xfrm>
            <a:off x="408234" y="744258"/>
            <a:ext cx="8473620" cy="4399241"/>
          </a:xfrm>
          <a:prstGeom prst="rect">
            <a:avLst/>
          </a:prstGeom>
        </p:spPr>
      </p:pic>
    </p:spTree>
    <p:extLst>
      <p:ext uri="{BB962C8B-B14F-4D97-AF65-F5344CB8AC3E}">
        <p14:creationId xmlns:p14="http://schemas.microsoft.com/office/powerpoint/2010/main" val="192276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A Case Study: Lowe’s Modal Ontological Argument</a:t>
            </a:r>
            <a:endParaRPr sz="2600"/>
          </a:p>
        </p:txBody>
      </p:sp>
      <p:sp>
        <p:nvSpPr>
          <p:cNvPr id="303" name="Shape 303"/>
          <p:cNvSpPr txBox="1"/>
          <p:nvPr/>
        </p:nvSpPr>
        <p:spPr>
          <a:xfrm>
            <a:off x="97050" y="713150"/>
            <a:ext cx="8949900" cy="1883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P1</a:t>
            </a:r>
            <a:r>
              <a:rPr lang="en" sz="1300">
                <a:solidFill>
                  <a:srgbClr val="434343"/>
                </a:solidFill>
                <a:latin typeface="Times New Roman"/>
                <a:ea typeface="Times New Roman"/>
                <a:cs typeface="Times New Roman"/>
                <a:sym typeface="Times New Roman"/>
              </a:rPr>
              <a:t>) God is, by definition, a necessary concrete being.</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P2</a:t>
            </a:r>
            <a:r>
              <a:rPr lang="en" sz="1300">
                <a:solidFill>
                  <a:srgbClr val="434343"/>
                </a:solidFill>
                <a:latin typeface="Times New Roman"/>
                <a:ea typeface="Times New Roman"/>
                <a:cs typeface="Times New Roman"/>
                <a:sym typeface="Times New Roman"/>
              </a:rPr>
              <a:t>) Some necessary abstract beings exist.</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P3</a:t>
            </a:r>
            <a:r>
              <a:rPr lang="en" sz="1300">
                <a:solidFill>
                  <a:srgbClr val="434343"/>
                </a:solidFill>
                <a:latin typeface="Times New Roman"/>
                <a:ea typeface="Times New Roman"/>
                <a:cs typeface="Times New Roman"/>
                <a:sym typeface="Times New Roman"/>
              </a:rPr>
              <a:t>) All abstract beings are dependent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P4</a:t>
            </a:r>
            <a:r>
              <a:rPr lang="en" sz="1300">
                <a:solidFill>
                  <a:srgbClr val="434343"/>
                </a:solidFill>
                <a:latin typeface="Times New Roman"/>
                <a:ea typeface="Times New Roman"/>
                <a:cs typeface="Times New Roman"/>
                <a:sym typeface="Times New Roman"/>
              </a:rPr>
              <a:t>) All dependent beings depend for their existence on independent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P5</a:t>
            </a:r>
            <a:r>
              <a:rPr lang="en" sz="1300">
                <a:solidFill>
                  <a:srgbClr val="434343"/>
                </a:solidFill>
                <a:latin typeface="Times New Roman"/>
                <a:ea typeface="Times New Roman"/>
                <a:cs typeface="Times New Roman"/>
                <a:sym typeface="Times New Roman"/>
              </a:rPr>
              <a:t>) No contingent being can explain the existence of a necessary being.</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P6</a:t>
            </a:r>
            <a:r>
              <a:rPr lang="en" sz="1300">
                <a:solidFill>
                  <a:srgbClr val="434343"/>
                </a:solidFill>
                <a:latin typeface="Times New Roman"/>
                <a:ea typeface="Times New Roman"/>
                <a:cs typeface="Times New Roman"/>
                <a:sym typeface="Times New Roman"/>
              </a:rPr>
              <a:t>) The existence of any dependent being needs to be explained.</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P7</a:t>
            </a:r>
            <a:r>
              <a:rPr lang="en" sz="1300">
                <a:solidFill>
                  <a:srgbClr val="434343"/>
                </a:solidFill>
                <a:latin typeface="Times New Roman"/>
                <a:ea typeface="Times New Roman"/>
                <a:cs typeface="Times New Roman"/>
                <a:sym typeface="Times New Roman"/>
              </a:rPr>
              <a:t>) Dependent beings of any kind cannot explain their own existence.</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P8</a:t>
            </a:r>
            <a:r>
              <a:rPr lang="en" sz="1300">
                <a:solidFill>
                  <a:srgbClr val="434343"/>
                </a:solidFill>
                <a:latin typeface="Times New Roman"/>
                <a:ea typeface="Times New Roman"/>
                <a:cs typeface="Times New Roman"/>
                <a:sym typeface="Times New Roman"/>
              </a:rPr>
              <a:t>) The existence of dependent beings can only be explained by beings on which they depend for their existence.</a:t>
            </a:r>
            <a:endParaRPr sz="1300">
              <a:solidFill>
                <a:srgbClr val="434343"/>
              </a:solidFill>
              <a:latin typeface="Times New Roman"/>
              <a:ea typeface="Times New Roman"/>
              <a:cs typeface="Times New Roman"/>
              <a:sym typeface="Times New Roman"/>
            </a:endParaRPr>
          </a:p>
        </p:txBody>
      </p:sp>
      <p:sp>
        <p:nvSpPr>
          <p:cNvPr id="304" name="Shape 304"/>
          <p:cNvSpPr txBox="1"/>
          <p:nvPr/>
        </p:nvSpPr>
        <p:spPr>
          <a:xfrm>
            <a:off x="1414700" y="4060650"/>
            <a:ext cx="6104100" cy="1021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D1</a:t>
            </a:r>
            <a:r>
              <a:rPr lang="en" sz="1300">
                <a:solidFill>
                  <a:srgbClr val="434343"/>
                </a:solidFill>
                <a:latin typeface="Times New Roman"/>
                <a:ea typeface="Times New Roman"/>
                <a:cs typeface="Times New Roman"/>
                <a:sym typeface="Times New Roman"/>
              </a:rPr>
              <a:t>) x is a necessary being := x exists in every possible world.</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D2</a:t>
            </a:r>
            <a:r>
              <a:rPr lang="en" sz="1300">
                <a:solidFill>
                  <a:srgbClr val="434343"/>
                </a:solidFill>
                <a:latin typeface="Times New Roman"/>
                <a:ea typeface="Times New Roman"/>
                <a:cs typeface="Times New Roman"/>
                <a:sym typeface="Times New Roman"/>
              </a:rPr>
              <a:t>) x is a contingent being := x exists in some but not every possible world.</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D3-4</a:t>
            </a:r>
            <a:r>
              <a:rPr lang="en" sz="1300">
                <a:solidFill>
                  <a:srgbClr val="434343"/>
                </a:solidFill>
                <a:latin typeface="Times New Roman"/>
                <a:ea typeface="Times New Roman"/>
                <a:cs typeface="Times New Roman"/>
                <a:sym typeface="Times New Roman"/>
              </a:rPr>
              <a:t>) The abstract/concrete distinction is </a:t>
            </a:r>
            <a:r>
              <a:rPr lang="en" sz="1300" i="1">
                <a:solidFill>
                  <a:srgbClr val="434343"/>
                </a:solidFill>
                <a:latin typeface="Times New Roman"/>
                <a:ea typeface="Times New Roman"/>
                <a:cs typeface="Times New Roman"/>
                <a:sym typeface="Times New Roman"/>
              </a:rPr>
              <a:t>exhaustive</a:t>
            </a:r>
            <a:r>
              <a:rPr lang="en" sz="1300">
                <a:solidFill>
                  <a:srgbClr val="434343"/>
                </a:solidFill>
                <a:latin typeface="Times New Roman"/>
                <a:ea typeface="Times New Roman"/>
                <a:cs typeface="Times New Roman"/>
                <a:sym typeface="Times New Roman"/>
              </a:rPr>
              <a:t>.</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D5</a:t>
            </a:r>
            <a:r>
              <a:rPr lang="en" sz="1300">
                <a:solidFill>
                  <a:srgbClr val="434343"/>
                </a:solidFill>
                <a:latin typeface="Times New Roman"/>
                <a:ea typeface="Times New Roman"/>
                <a:cs typeface="Times New Roman"/>
                <a:sym typeface="Times New Roman"/>
              </a:rPr>
              <a:t>) x depends for its existence on y := necessarily, x exists only if y exists.</a:t>
            </a:r>
            <a:endParaRPr sz="1300">
              <a:solidFill>
                <a:srgbClr val="434343"/>
              </a:solidFill>
              <a:latin typeface="Times New Roman"/>
              <a:ea typeface="Times New Roman"/>
              <a:cs typeface="Times New Roman"/>
              <a:sym typeface="Times New Roman"/>
            </a:endParaRPr>
          </a:p>
        </p:txBody>
      </p:sp>
      <p:sp>
        <p:nvSpPr>
          <p:cNvPr id="305" name="Shape 305"/>
          <p:cNvSpPr txBox="1"/>
          <p:nvPr/>
        </p:nvSpPr>
        <p:spPr>
          <a:xfrm>
            <a:off x="88400" y="2734713"/>
            <a:ext cx="8756700" cy="1225500"/>
          </a:xfrm>
          <a:prstGeom prst="rect">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C1</a:t>
            </a:r>
            <a:r>
              <a:rPr lang="en" sz="1300">
                <a:solidFill>
                  <a:srgbClr val="434343"/>
                </a:solidFill>
                <a:latin typeface="Times New Roman"/>
                <a:ea typeface="Times New Roman"/>
                <a:cs typeface="Times New Roman"/>
                <a:sym typeface="Times New Roman"/>
              </a:rPr>
              <a:t>) All abstract beings depend for their existence on concrete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C7</a:t>
            </a:r>
            <a:r>
              <a:rPr lang="en" sz="1300">
                <a:solidFill>
                  <a:srgbClr val="434343"/>
                </a:solidFill>
                <a:latin typeface="Times New Roman"/>
                <a:ea typeface="Times New Roman"/>
                <a:cs typeface="Times New Roman"/>
                <a:sym typeface="Times New Roman"/>
              </a:rPr>
              <a:t>) The existence of necessary abstract beings needs to be explained.</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C8</a:t>
            </a:r>
            <a:r>
              <a:rPr lang="en" sz="1300">
                <a:solidFill>
                  <a:srgbClr val="434343"/>
                </a:solidFill>
                <a:latin typeface="Times New Roman"/>
                <a:ea typeface="Times New Roman"/>
                <a:cs typeface="Times New Roman"/>
                <a:sym typeface="Times New Roman"/>
              </a:rPr>
              <a:t>) The existence of necessary abstract beings can only be explained by concrete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C9</a:t>
            </a:r>
            <a:r>
              <a:rPr lang="en" sz="1300">
                <a:solidFill>
                  <a:srgbClr val="434343"/>
                </a:solidFill>
                <a:latin typeface="Times New Roman"/>
                <a:ea typeface="Times New Roman"/>
                <a:cs typeface="Times New Roman"/>
                <a:sym typeface="Times New Roman"/>
              </a:rPr>
              <a:t>) The existence of necessary abstract beings is explained by one or more necessary concrete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C10</a:t>
            </a:r>
            <a:r>
              <a:rPr lang="en" sz="1300">
                <a:solidFill>
                  <a:srgbClr val="434343"/>
                </a:solidFill>
                <a:latin typeface="Times New Roman"/>
                <a:ea typeface="Times New Roman"/>
                <a:cs typeface="Times New Roman"/>
                <a:sym typeface="Times New Roman"/>
              </a:rPr>
              <a:t>) A necessary concrete being exists. (</a:t>
            </a:r>
            <a:r>
              <a:rPr lang="en" sz="1300" b="1" i="1">
                <a:solidFill>
                  <a:srgbClr val="434343"/>
                </a:solidFill>
                <a:latin typeface="Times New Roman"/>
                <a:ea typeface="Times New Roman"/>
                <a:cs typeface="Times New Roman"/>
                <a:sym typeface="Times New Roman"/>
              </a:rPr>
              <a:t>Necessary existence of God</a:t>
            </a:r>
            <a:r>
              <a:rPr lang="en" sz="1300">
                <a:solidFill>
                  <a:srgbClr val="434343"/>
                </a:solidFill>
                <a:latin typeface="Times New Roman"/>
                <a:ea typeface="Times New Roman"/>
                <a:cs typeface="Times New Roman"/>
                <a:sym typeface="Times New Roman"/>
              </a:rPr>
              <a:t>)</a:t>
            </a:r>
            <a:endParaRPr sz="1300">
              <a:solidFill>
                <a:srgbClr val="434343"/>
              </a:solidFill>
              <a:latin typeface="Times New Roman"/>
              <a:ea typeface="Times New Roman"/>
              <a:cs typeface="Times New Roman"/>
              <a:sym typeface="Times New Roman"/>
            </a:endParaRPr>
          </a:p>
        </p:txBody>
      </p:sp>
      <p:sp>
        <p:nvSpPr>
          <p:cNvPr id="306" name="Shape 306"/>
          <p:cNvSpPr txBox="1"/>
          <p:nvPr/>
        </p:nvSpPr>
        <p:spPr>
          <a:xfrm>
            <a:off x="1414700" y="3417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7" name="Shape 307"/>
          <p:cNvSpPr txBox="1"/>
          <p:nvPr/>
        </p:nvSpPr>
        <p:spPr>
          <a:xfrm>
            <a:off x="1248650" y="2352075"/>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Shallow Semantic Embeddings</a:t>
            </a:r>
            <a:endParaRPr sz="2600"/>
          </a:p>
        </p:txBody>
      </p:sp>
      <p:sp>
        <p:nvSpPr>
          <p:cNvPr id="313" name="Shape 313"/>
          <p:cNvSpPr txBox="1"/>
          <p:nvPr/>
        </p:nvSpPr>
        <p:spPr>
          <a:xfrm>
            <a:off x="1414700" y="771400"/>
            <a:ext cx="5800500" cy="605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D1</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necessary</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D2</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contingent</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some but not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p:txBody>
      </p:sp>
      <p:sp>
        <p:nvSpPr>
          <p:cNvPr id="314" name="Shape 314"/>
          <p:cNvSpPr txBox="1"/>
          <p:nvPr/>
        </p:nvSpPr>
        <p:spPr>
          <a:xfrm>
            <a:off x="1388500" y="374580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5" name="Shape 315"/>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6" name="Shape 316"/>
          <p:cNvSpPr txBox="1">
            <a:spLocks noGrp="1"/>
          </p:cNvSpPr>
          <p:nvPr>
            <p:ph type="body" idx="4294967295"/>
          </p:nvPr>
        </p:nvSpPr>
        <p:spPr>
          <a:xfrm>
            <a:off x="237225" y="4340100"/>
            <a:ext cx="8456700" cy="7509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1200">
                <a:solidFill>
                  <a:srgbClr val="434343"/>
                </a:solidFill>
              </a:rPr>
              <a:t>More on semantic embeddings:</a:t>
            </a:r>
            <a:endParaRPr sz="1200">
              <a:solidFill>
                <a:srgbClr val="434343"/>
              </a:solidFill>
            </a:endParaRPr>
          </a:p>
          <a:p>
            <a:pPr marL="0" lvl="0" indent="0" rtl="0">
              <a:lnSpc>
                <a:spcPct val="115000"/>
              </a:lnSpc>
              <a:spcBef>
                <a:spcPts val="0"/>
              </a:spcBef>
              <a:spcAft>
                <a:spcPts val="0"/>
              </a:spcAft>
              <a:buNone/>
            </a:pPr>
            <a:r>
              <a:rPr lang="en" sz="1200">
                <a:solidFill>
                  <a:srgbClr val="434343"/>
                </a:solidFill>
              </a:rPr>
              <a:t>Benzmüller, C. and Paulson, L., </a:t>
            </a:r>
            <a:r>
              <a:rPr lang="en" sz="1200" b="1" i="1">
                <a:solidFill>
                  <a:srgbClr val="434343"/>
                </a:solidFill>
              </a:rPr>
              <a:t>Quantified Multimodal Logics in Simple Type Theory</a:t>
            </a:r>
            <a:r>
              <a:rPr lang="en" sz="1200">
                <a:solidFill>
                  <a:srgbClr val="434343"/>
                </a:solidFill>
              </a:rPr>
              <a:t>, Logica Universalis (Special Issue on Multimodal Logics) 7(1) (2013) 7-20.</a:t>
            </a:r>
            <a:endParaRPr sz="1200">
              <a:solidFill>
                <a:srgbClr val="434343"/>
              </a:solidFill>
            </a:endParaRPr>
          </a:p>
        </p:txBody>
      </p:sp>
      <p:pic>
        <p:nvPicPr>
          <p:cNvPr id="317" name="Shape 317" descr="modal_ops.png"/>
          <p:cNvPicPr preferRelativeResize="0"/>
          <p:nvPr/>
        </p:nvPicPr>
        <p:blipFill>
          <a:blip r:embed="rId3">
            <a:alphaModFix/>
          </a:blip>
          <a:stretch>
            <a:fillRect/>
          </a:stretch>
        </p:blipFill>
        <p:spPr>
          <a:xfrm>
            <a:off x="475375" y="2484913"/>
            <a:ext cx="7254301" cy="567075"/>
          </a:xfrm>
          <a:prstGeom prst="rect">
            <a:avLst/>
          </a:prstGeom>
          <a:noFill/>
          <a:ln>
            <a:noFill/>
          </a:ln>
        </p:spPr>
      </p:pic>
      <p:sp>
        <p:nvSpPr>
          <p:cNvPr id="318" name="Shape 318"/>
          <p:cNvSpPr txBox="1"/>
          <p:nvPr/>
        </p:nvSpPr>
        <p:spPr>
          <a:xfrm>
            <a:off x="195350" y="1590250"/>
            <a:ext cx="8767800" cy="80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434343"/>
                </a:solidFill>
                <a:latin typeface="Roboto"/>
                <a:ea typeface="Roboto"/>
                <a:cs typeface="Roboto"/>
                <a:sym typeface="Roboto"/>
              </a:rPr>
              <a:t>Enabling Technique: Shallow Semantic Embedding of Modal Logic in HOL.</a:t>
            </a:r>
            <a:endParaRPr>
              <a:solidFill>
                <a:srgbClr val="434343"/>
              </a:solidFill>
              <a:latin typeface="Roboto"/>
              <a:ea typeface="Roboto"/>
              <a:cs typeface="Roboto"/>
              <a:sym typeface="Roboto"/>
            </a:endParaRPr>
          </a:p>
          <a:p>
            <a:pPr marL="0" lvl="0" indent="0">
              <a:spcBef>
                <a:spcPts val="0"/>
              </a:spcBef>
              <a:spcAft>
                <a:spcPts val="0"/>
              </a:spcAft>
              <a:buNone/>
            </a:pPr>
            <a:endParaRPr>
              <a:solidFill>
                <a:srgbClr val="434343"/>
              </a:solidFill>
              <a:latin typeface="Roboto"/>
              <a:ea typeface="Roboto"/>
              <a:cs typeface="Roboto"/>
              <a:sym typeface="Roboto"/>
            </a:endParaRPr>
          </a:p>
          <a:p>
            <a:pPr marL="0" lvl="0" indent="0">
              <a:spcBef>
                <a:spcPts val="0"/>
              </a:spcBef>
              <a:spcAft>
                <a:spcPts val="0"/>
              </a:spcAft>
              <a:buNone/>
            </a:pPr>
            <a:r>
              <a:rPr lang="en">
                <a:solidFill>
                  <a:srgbClr val="434343"/>
                </a:solidFill>
                <a:latin typeface="Roboto"/>
                <a:ea typeface="Roboto"/>
                <a:cs typeface="Roboto"/>
                <a:sym typeface="Roboto"/>
              </a:rPr>
              <a:t>Modal operators and quantifiers are embedded as constants of a meta-language (Isabelle/HOL).</a:t>
            </a:r>
            <a:endParaRPr>
              <a:solidFill>
                <a:srgbClr val="434343"/>
              </a:solidFill>
              <a:latin typeface="Roboto"/>
              <a:ea typeface="Roboto"/>
              <a:cs typeface="Roboto"/>
              <a:sym typeface="Roboto"/>
            </a:endParaRPr>
          </a:p>
        </p:txBody>
      </p:sp>
      <p:pic>
        <p:nvPicPr>
          <p:cNvPr id="319" name="Shape 319" descr="ops.png"/>
          <p:cNvPicPr preferRelativeResize="0"/>
          <p:nvPr/>
        </p:nvPicPr>
        <p:blipFill>
          <a:blip r:embed="rId4">
            <a:alphaModFix/>
          </a:blip>
          <a:stretch>
            <a:fillRect/>
          </a:stretch>
        </p:blipFill>
        <p:spPr>
          <a:xfrm>
            <a:off x="442150" y="3345500"/>
            <a:ext cx="8274199" cy="848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35225"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000000"/>
                </a:solidFill>
              </a:rPr>
              <a:t>Existence, Contingentism and Actualist Quantification</a:t>
            </a:r>
            <a:endParaRPr sz="2400">
              <a:solidFill>
                <a:srgbClr val="000000"/>
              </a:solidFill>
            </a:endParaRPr>
          </a:p>
        </p:txBody>
      </p:sp>
      <p:sp>
        <p:nvSpPr>
          <p:cNvPr id="325" name="Shape 325"/>
          <p:cNvSpPr txBox="1"/>
          <p:nvPr/>
        </p:nvSpPr>
        <p:spPr>
          <a:xfrm>
            <a:off x="1428025" y="1126375"/>
            <a:ext cx="5800500" cy="605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D1</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necessary</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D2</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contingent</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some but not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p:txBody>
      </p:sp>
      <p:sp>
        <p:nvSpPr>
          <p:cNvPr id="326" name="Shape 326"/>
          <p:cNvSpPr txBox="1"/>
          <p:nvPr/>
        </p:nvSpPr>
        <p:spPr>
          <a:xfrm>
            <a:off x="1388500" y="374580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7" name="Shape 327"/>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28" name="Shape 328" descr="quantifiers.png"/>
          <p:cNvPicPr preferRelativeResize="0"/>
          <p:nvPr/>
        </p:nvPicPr>
        <p:blipFill>
          <a:blip r:embed="rId3">
            <a:alphaModFix/>
          </a:blip>
          <a:stretch>
            <a:fillRect/>
          </a:stretch>
        </p:blipFill>
        <p:spPr>
          <a:xfrm>
            <a:off x="1628259" y="2981575"/>
            <a:ext cx="4710991" cy="1205300"/>
          </a:xfrm>
          <a:prstGeom prst="rect">
            <a:avLst/>
          </a:prstGeom>
          <a:noFill/>
          <a:ln>
            <a:noFill/>
          </a:ln>
        </p:spPr>
      </p:pic>
      <p:sp>
        <p:nvSpPr>
          <p:cNvPr id="329" name="Shape 329"/>
          <p:cNvSpPr txBox="1"/>
          <p:nvPr/>
        </p:nvSpPr>
        <p:spPr>
          <a:xfrm>
            <a:off x="208675" y="1945225"/>
            <a:ext cx="8817600" cy="82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434343"/>
                </a:solidFill>
                <a:latin typeface="Roboto"/>
                <a:ea typeface="Roboto"/>
                <a:cs typeface="Roboto"/>
                <a:sym typeface="Roboto"/>
              </a:rPr>
              <a:t>Problem of Existence: We commit to Contingentism (instead of Necessitism).</a:t>
            </a:r>
            <a:endParaRPr>
              <a:solidFill>
                <a:srgbClr val="434343"/>
              </a:solidFill>
              <a:latin typeface="Roboto"/>
              <a:ea typeface="Roboto"/>
              <a:cs typeface="Roboto"/>
              <a:sym typeface="Roboto"/>
            </a:endParaRPr>
          </a:p>
          <a:p>
            <a:pPr marL="0" lvl="0" indent="0" rtl="0">
              <a:spcBef>
                <a:spcPts val="0"/>
              </a:spcBef>
              <a:spcAft>
                <a:spcPts val="0"/>
              </a:spcAft>
              <a:buNone/>
            </a:pPr>
            <a:endParaRPr>
              <a:solidFill>
                <a:srgbClr val="434343"/>
              </a:solidFill>
              <a:latin typeface="Roboto"/>
              <a:ea typeface="Roboto"/>
              <a:cs typeface="Roboto"/>
              <a:sym typeface="Roboto"/>
            </a:endParaRPr>
          </a:p>
          <a:p>
            <a:pPr marL="0" lvl="0" indent="0" rtl="0">
              <a:spcBef>
                <a:spcPts val="0"/>
              </a:spcBef>
              <a:spcAft>
                <a:spcPts val="0"/>
              </a:spcAft>
              <a:buNone/>
            </a:pPr>
            <a:r>
              <a:rPr lang="en">
                <a:solidFill>
                  <a:srgbClr val="434343"/>
                </a:solidFill>
                <a:latin typeface="Roboto"/>
                <a:ea typeface="Roboto"/>
                <a:cs typeface="Roboto"/>
                <a:sym typeface="Roboto"/>
              </a:rPr>
              <a:t>We need to restrict the domain of quantification at every world -&gt; Actualist Quantification -&gt; Varying Domains</a:t>
            </a:r>
            <a:endParaRPr>
              <a:solidFill>
                <a:srgbClr val="434343"/>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Choosing a Logic for Formalization</a:t>
            </a:r>
            <a:endParaRPr sz="2600"/>
          </a:p>
        </p:txBody>
      </p:sp>
      <p:sp>
        <p:nvSpPr>
          <p:cNvPr id="335" name="Shape 335"/>
          <p:cNvSpPr txBox="1"/>
          <p:nvPr/>
        </p:nvSpPr>
        <p:spPr>
          <a:xfrm>
            <a:off x="977463" y="3434825"/>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6" name="Shape 336"/>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7" name="Shape 337"/>
          <p:cNvSpPr txBox="1"/>
          <p:nvPr/>
        </p:nvSpPr>
        <p:spPr>
          <a:xfrm>
            <a:off x="1353550" y="943900"/>
            <a:ext cx="5800500" cy="605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D1</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necessary</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D2</a:t>
            </a:r>
            <a:r>
              <a:rPr lang="en" sz="1200">
                <a:solidFill>
                  <a:srgbClr val="434343"/>
                </a:solidFill>
                <a:latin typeface="Times New Roman"/>
                <a:ea typeface="Times New Roman"/>
                <a:cs typeface="Times New Roman"/>
                <a:sym typeface="Times New Roman"/>
              </a:rPr>
              <a:t>) x is a </a:t>
            </a:r>
            <a:r>
              <a:rPr lang="en" sz="1200">
                <a:solidFill>
                  <a:srgbClr val="434343"/>
                </a:solidFill>
                <a:highlight>
                  <a:srgbClr val="FFE599"/>
                </a:highlight>
                <a:latin typeface="Times New Roman"/>
                <a:ea typeface="Times New Roman"/>
                <a:cs typeface="Times New Roman"/>
                <a:sym typeface="Times New Roman"/>
              </a:rPr>
              <a:t>contingent</a:t>
            </a:r>
            <a:r>
              <a:rPr lang="en" sz="1200">
                <a:solidFill>
                  <a:srgbClr val="434343"/>
                </a:solidFill>
                <a:latin typeface="Times New Roman"/>
                <a:ea typeface="Times New Roman"/>
                <a:cs typeface="Times New Roman"/>
                <a:sym typeface="Times New Roman"/>
              </a:rPr>
              <a:t> being := x </a:t>
            </a:r>
            <a:r>
              <a:rPr lang="en" sz="1200">
                <a:solidFill>
                  <a:srgbClr val="434343"/>
                </a:solidFill>
                <a:highlight>
                  <a:srgbClr val="B6D7A8"/>
                </a:highlight>
                <a:latin typeface="Times New Roman"/>
                <a:ea typeface="Times New Roman"/>
                <a:cs typeface="Times New Roman"/>
                <a:sym typeface="Times New Roman"/>
              </a:rPr>
              <a:t>exists</a:t>
            </a:r>
            <a:r>
              <a:rPr lang="en" sz="1200">
                <a:solidFill>
                  <a:srgbClr val="434343"/>
                </a:solidFill>
                <a:latin typeface="Times New Roman"/>
                <a:ea typeface="Times New Roman"/>
                <a:cs typeface="Times New Roman"/>
                <a:sym typeface="Times New Roman"/>
              </a:rPr>
              <a:t> in some but not every </a:t>
            </a:r>
            <a:r>
              <a:rPr lang="en" sz="1200" b="1" i="1">
                <a:solidFill>
                  <a:srgbClr val="434343"/>
                </a:solidFill>
                <a:latin typeface="Times New Roman"/>
                <a:ea typeface="Times New Roman"/>
                <a:cs typeface="Times New Roman"/>
                <a:sym typeface="Times New Roman"/>
              </a:rPr>
              <a:t>accessible</a:t>
            </a:r>
            <a:r>
              <a:rPr lang="en" sz="1200">
                <a:solidFill>
                  <a:srgbClr val="434343"/>
                </a:solidFill>
                <a:latin typeface="Times New Roman"/>
                <a:ea typeface="Times New Roman"/>
                <a:cs typeface="Times New Roman"/>
                <a:sym typeface="Times New Roman"/>
              </a:rPr>
              <a:t> possible world.</a:t>
            </a:r>
            <a:endParaRPr sz="1200">
              <a:solidFill>
                <a:srgbClr val="434343"/>
              </a:solidFill>
              <a:latin typeface="Times New Roman"/>
              <a:ea typeface="Times New Roman"/>
              <a:cs typeface="Times New Roman"/>
              <a:sym typeface="Times New Roman"/>
            </a:endParaRPr>
          </a:p>
        </p:txBody>
      </p:sp>
      <p:pic>
        <p:nvPicPr>
          <p:cNvPr id="338" name="Shape 338" descr="necessity_contingency.png"/>
          <p:cNvPicPr preferRelativeResize="0"/>
          <p:nvPr/>
        </p:nvPicPr>
        <p:blipFill>
          <a:blip r:embed="rId3">
            <a:alphaModFix/>
          </a:blip>
          <a:stretch>
            <a:fillRect/>
          </a:stretch>
        </p:blipFill>
        <p:spPr>
          <a:xfrm>
            <a:off x="730678" y="1825213"/>
            <a:ext cx="7395535" cy="856650"/>
          </a:xfrm>
          <a:prstGeom prst="rect">
            <a:avLst/>
          </a:prstGeom>
          <a:noFill/>
          <a:ln>
            <a:noFill/>
          </a:ln>
        </p:spPr>
      </p:pic>
      <p:sp>
        <p:nvSpPr>
          <p:cNvPr id="339" name="Shape 339"/>
          <p:cNvSpPr txBox="1">
            <a:spLocks noGrp="1"/>
          </p:cNvSpPr>
          <p:nvPr>
            <p:ph type="body" idx="4294967295"/>
          </p:nvPr>
        </p:nvSpPr>
        <p:spPr>
          <a:xfrm>
            <a:off x="656263" y="3434825"/>
            <a:ext cx="6789600" cy="60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434343"/>
                </a:solidFill>
              </a:rPr>
              <a:t>We have just fixed our logic: (Free) Quantified Modal Logic (K).</a:t>
            </a:r>
            <a:endParaRPr sz="1600">
              <a:solidFill>
                <a:srgbClr val="434343"/>
              </a:solidFill>
            </a:endParaRPr>
          </a:p>
        </p:txBody>
      </p:sp>
      <p:sp>
        <p:nvSpPr>
          <p:cNvPr id="340" name="Shape 340"/>
          <p:cNvSpPr txBox="1"/>
          <p:nvPr/>
        </p:nvSpPr>
        <p:spPr>
          <a:xfrm>
            <a:off x="2605588" y="4215975"/>
            <a:ext cx="1388400" cy="71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434343"/>
                </a:solidFill>
                <a:latin typeface="Roboto"/>
                <a:ea typeface="Roboto"/>
                <a:cs typeface="Roboto"/>
                <a:sym typeface="Roboto"/>
              </a:rPr>
              <a:t>We can refer to non-actual objects</a:t>
            </a:r>
            <a:endParaRPr>
              <a:solidFill>
                <a:srgbClr val="434343"/>
              </a:solidFill>
              <a:latin typeface="Roboto"/>
              <a:ea typeface="Roboto"/>
              <a:cs typeface="Roboto"/>
              <a:sym typeface="Roboto"/>
            </a:endParaRPr>
          </a:p>
        </p:txBody>
      </p:sp>
      <p:sp>
        <p:nvSpPr>
          <p:cNvPr id="341" name="Shape 341"/>
          <p:cNvSpPr txBox="1"/>
          <p:nvPr/>
        </p:nvSpPr>
        <p:spPr>
          <a:xfrm>
            <a:off x="5537463" y="4215975"/>
            <a:ext cx="1803600" cy="71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434343"/>
                </a:solidFill>
                <a:latin typeface="Roboto"/>
                <a:ea typeface="Roboto"/>
                <a:cs typeface="Roboto"/>
                <a:sym typeface="Roboto"/>
              </a:rPr>
              <a:t>No constraints on accessibility relation</a:t>
            </a:r>
            <a:endParaRPr>
              <a:solidFill>
                <a:srgbClr val="434343"/>
              </a:solidFill>
              <a:latin typeface="Roboto"/>
              <a:ea typeface="Roboto"/>
              <a:cs typeface="Roboto"/>
              <a:sym typeface="Roboto"/>
            </a:endParaRPr>
          </a:p>
        </p:txBody>
      </p:sp>
      <p:cxnSp>
        <p:nvCxnSpPr>
          <p:cNvPr id="342" name="Shape 342"/>
          <p:cNvCxnSpPr/>
          <p:nvPr/>
        </p:nvCxnSpPr>
        <p:spPr>
          <a:xfrm flipH="1">
            <a:off x="3283238" y="3788500"/>
            <a:ext cx="349200" cy="410400"/>
          </a:xfrm>
          <a:prstGeom prst="straightConnector1">
            <a:avLst/>
          </a:prstGeom>
          <a:noFill/>
          <a:ln w="9525" cap="flat" cmpd="sng">
            <a:solidFill>
              <a:schemeClr val="dk2"/>
            </a:solidFill>
            <a:prstDash val="solid"/>
            <a:round/>
            <a:headEnd type="none" w="med" len="med"/>
            <a:tailEnd type="triangle" w="med" len="med"/>
          </a:ln>
        </p:spPr>
      </p:cxnSp>
      <p:cxnSp>
        <p:nvCxnSpPr>
          <p:cNvPr id="343" name="Shape 343"/>
          <p:cNvCxnSpPr/>
          <p:nvPr/>
        </p:nvCxnSpPr>
        <p:spPr>
          <a:xfrm flipH="1">
            <a:off x="6183563" y="3788500"/>
            <a:ext cx="8700" cy="480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Abstractness and Concreteness</a:t>
            </a:r>
            <a:endParaRPr sz="2600"/>
          </a:p>
        </p:txBody>
      </p:sp>
      <p:sp>
        <p:nvSpPr>
          <p:cNvPr id="349" name="Shape 349"/>
          <p:cNvSpPr txBox="1"/>
          <p:nvPr/>
        </p:nvSpPr>
        <p:spPr>
          <a:xfrm>
            <a:off x="1467100" y="12778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0" name="Shape 350"/>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1" name="Shape 351"/>
          <p:cNvSpPr txBox="1"/>
          <p:nvPr/>
        </p:nvSpPr>
        <p:spPr>
          <a:xfrm>
            <a:off x="2280375" y="963925"/>
            <a:ext cx="3589500" cy="38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D3</a:t>
            </a:r>
            <a:r>
              <a:rPr lang="en" sz="1200">
                <a:solidFill>
                  <a:srgbClr val="434343"/>
                </a:solidFill>
                <a:latin typeface="Times New Roman"/>
                <a:ea typeface="Times New Roman"/>
                <a:cs typeface="Times New Roman"/>
                <a:sym typeface="Times New Roman"/>
              </a:rPr>
              <a:t>-</a:t>
            </a:r>
            <a:r>
              <a:rPr lang="en" sz="1200" b="1">
                <a:solidFill>
                  <a:srgbClr val="434343"/>
                </a:solidFill>
                <a:latin typeface="Times New Roman"/>
                <a:ea typeface="Times New Roman"/>
                <a:cs typeface="Times New Roman"/>
                <a:sym typeface="Times New Roman"/>
              </a:rPr>
              <a:t>4</a:t>
            </a:r>
            <a:r>
              <a:rPr lang="en" sz="1200">
                <a:solidFill>
                  <a:srgbClr val="434343"/>
                </a:solidFill>
                <a:latin typeface="Times New Roman"/>
                <a:ea typeface="Times New Roman"/>
                <a:cs typeface="Times New Roman"/>
                <a:sym typeface="Times New Roman"/>
              </a:rPr>
              <a:t>)  The </a:t>
            </a:r>
            <a:r>
              <a:rPr lang="en" sz="1200">
                <a:solidFill>
                  <a:srgbClr val="434343"/>
                </a:solidFill>
                <a:highlight>
                  <a:srgbClr val="EA9999"/>
                </a:highlight>
                <a:latin typeface="Times New Roman"/>
                <a:ea typeface="Times New Roman"/>
                <a:cs typeface="Times New Roman"/>
                <a:sym typeface="Times New Roman"/>
              </a:rPr>
              <a:t>abstract/concrete</a:t>
            </a:r>
            <a:r>
              <a:rPr lang="en" sz="1200">
                <a:solidFill>
                  <a:srgbClr val="434343"/>
                </a:solidFill>
                <a:latin typeface="Times New Roman"/>
                <a:ea typeface="Times New Roman"/>
                <a:cs typeface="Times New Roman"/>
                <a:sym typeface="Times New Roman"/>
              </a:rPr>
              <a:t> distinction is </a:t>
            </a:r>
            <a:r>
              <a:rPr lang="en" sz="1200" i="1">
                <a:solidFill>
                  <a:srgbClr val="434343"/>
                </a:solidFill>
                <a:latin typeface="Times New Roman"/>
                <a:ea typeface="Times New Roman"/>
                <a:cs typeface="Times New Roman"/>
                <a:sym typeface="Times New Roman"/>
              </a:rPr>
              <a:t>exhaustive</a:t>
            </a:r>
            <a:r>
              <a:rPr lang="en" sz="1200">
                <a:solidFill>
                  <a:srgbClr val="434343"/>
                </a:solidFill>
                <a:latin typeface="Times New Roman"/>
                <a:ea typeface="Times New Roman"/>
                <a:cs typeface="Times New Roman"/>
                <a:sym typeface="Times New Roman"/>
              </a:rPr>
              <a:t>.</a:t>
            </a:r>
            <a:endParaRPr sz="1200">
              <a:solidFill>
                <a:srgbClr val="434343"/>
              </a:solidFill>
              <a:latin typeface="Times New Roman"/>
              <a:ea typeface="Times New Roman"/>
              <a:cs typeface="Times New Roman"/>
              <a:sym typeface="Times New Roman"/>
            </a:endParaRPr>
          </a:p>
        </p:txBody>
      </p:sp>
      <p:pic>
        <p:nvPicPr>
          <p:cNvPr id="352" name="Shape 352" descr="abstract_concrete.png"/>
          <p:cNvPicPr preferRelativeResize="0"/>
          <p:nvPr/>
        </p:nvPicPr>
        <p:blipFill>
          <a:blip r:embed="rId3">
            <a:alphaModFix/>
          </a:blip>
          <a:stretch>
            <a:fillRect/>
          </a:stretch>
        </p:blipFill>
        <p:spPr>
          <a:xfrm>
            <a:off x="927100" y="1727075"/>
            <a:ext cx="6602374" cy="434050"/>
          </a:xfrm>
          <a:prstGeom prst="rect">
            <a:avLst/>
          </a:prstGeom>
          <a:noFill/>
          <a:ln>
            <a:noFill/>
          </a:ln>
        </p:spPr>
      </p:pic>
      <p:sp>
        <p:nvSpPr>
          <p:cNvPr id="353" name="Shape 353"/>
          <p:cNvSpPr txBox="1"/>
          <p:nvPr/>
        </p:nvSpPr>
        <p:spPr>
          <a:xfrm>
            <a:off x="489250" y="3077521"/>
            <a:ext cx="3471000" cy="58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rgbClr val="434343"/>
                </a:solidFill>
                <a:latin typeface="Times New Roman"/>
                <a:ea typeface="Times New Roman"/>
                <a:cs typeface="Times New Roman"/>
                <a:sym typeface="Times New Roman"/>
              </a:rPr>
              <a:t>(</a:t>
            </a:r>
            <a:r>
              <a:rPr lang="en" b="1">
                <a:solidFill>
                  <a:srgbClr val="434343"/>
                </a:solidFill>
                <a:latin typeface="Times New Roman"/>
                <a:ea typeface="Times New Roman"/>
                <a:cs typeface="Times New Roman"/>
                <a:sym typeface="Times New Roman"/>
              </a:rPr>
              <a:t>P2</a:t>
            </a:r>
            <a:r>
              <a:rPr lang="en">
                <a:solidFill>
                  <a:srgbClr val="434343"/>
                </a:solidFill>
                <a:latin typeface="Times New Roman"/>
                <a:ea typeface="Times New Roman"/>
                <a:cs typeface="Times New Roman"/>
                <a:sym typeface="Times New Roman"/>
              </a:rPr>
              <a:t>) </a:t>
            </a:r>
            <a:r>
              <a:rPr lang="en">
                <a:solidFill>
                  <a:srgbClr val="434343"/>
                </a:solidFill>
                <a:highlight>
                  <a:srgbClr val="B6D7A8"/>
                </a:highlight>
                <a:latin typeface="Times New Roman"/>
                <a:ea typeface="Times New Roman"/>
                <a:cs typeface="Times New Roman"/>
                <a:sym typeface="Times New Roman"/>
              </a:rPr>
              <a:t>Some</a:t>
            </a:r>
            <a:r>
              <a:rPr lang="en">
                <a:solidFill>
                  <a:srgbClr val="434343"/>
                </a:solidFill>
                <a:latin typeface="Times New Roman"/>
                <a:ea typeface="Times New Roman"/>
                <a:cs typeface="Times New Roman"/>
                <a:sym typeface="Times New Roman"/>
              </a:rPr>
              <a:t> </a:t>
            </a:r>
            <a:r>
              <a:rPr lang="en">
                <a:solidFill>
                  <a:srgbClr val="434343"/>
                </a:solidFill>
                <a:highlight>
                  <a:srgbClr val="FFE599"/>
                </a:highlight>
                <a:latin typeface="Times New Roman"/>
                <a:ea typeface="Times New Roman"/>
                <a:cs typeface="Times New Roman"/>
                <a:sym typeface="Times New Roman"/>
              </a:rPr>
              <a:t>necessary</a:t>
            </a:r>
            <a:r>
              <a:rPr lang="en">
                <a:solidFill>
                  <a:srgbClr val="434343"/>
                </a:solidFill>
                <a:latin typeface="Times New Roman"/>
                <a:ea typeface="Times New Roman"/>
                <a:cs typeface="Times New Roman"/>
                <a:sym typeface="Times New Roman"/>
              </a:rPr>
              <a:t> </a:t>
            </a:r>
            <a:r>
              <a:rPr lang="en">
                <a:solidFill>
                  <a:srgbClr val="434343"/>
                </a:solidFill>
                <a:highlight>
                  <a:srgbClr val="F4CCCC"/>
                </a:highlight>
                <a:latin typeface="Times New Roman"/>
                <a:ea typeface="Times New Roman"/>
                <a:cs typeface="Times New Roman"/>
                <a:sym typeface="Times New Roman"/>
              </a:rPr>
              <a:t>abstract</a:t>
            </a:r>
            <a:r>
              <a:rPr lang="en">
                <a:solidFill>
                  <a:srgbClr val="434343"/>
                </a:solidFill>
                <a:latin typeface="Times New Roman"/>
                <a:ea typeface="Times New Roman"/>
                <a:cs typeface="Times New Roman"/>
                <a:sym typeface="Times New Roman"/>
              </a:rPr>
              <a:t> beings </a:t>
            </a:r>
            <a:r>
              <a:rPr lang="en">
                <a:solidFill>
                  <a:srgbClr val="434343"/>
                </a:solidFill>
                <a:highlight>
                  <a:srgbClr val="B6D7A8"/>
                </a:highlight>
                <a:latin typeface="Times New Roman"/>
                <a:ea typeface="Times New Roman"/>
                <a:cs typeface="Times New Roman"/>
                <a:sym typeface="Times New Roman"/>
              </a:rPr>
              <a:t>exist</a:t>
            </a:r>
            <a:r>
              <a:rPr lang="en">
                <a:solidFill>
                  <a:srgbClr val="434343"/>
                </a:solidFill>
                <a:latin typeface="Times New Roman"/>
                <a:ea typeface="Times New Roman"/>
                <a:cs typeface="Times New Roman"/>
                <a:sym typeface="Times New Roman"/>
              </a:rPr>
              <a:t>.</a:t>
            </a:r>
            <a:endParaRPr sz="1300">
              <a:solidFill>
                <a:srgbClr val="434343"/>
              </a:solidFill>
              <a:latin typeface="Times New Roman"/>
              <a:ea typeface="Times New Roman"/>
              <a:cs typeface="Times New Roman"/>
              <a:sym typeface="Times New Roman"/>
            </a:endParaRPr>
          </a:p>
        </p:txBody>
      </p:sp>
      <p:pic>
        <p:nvPicPr>
          <p:cNvPr id="354" name="Shape 354" descr="P2.png"/>
          <p:cNvPicPr preferRelativeResize="0"/>
          <p:nvPr/>
        </p:nvPicPr>
        <p:blipFill>
          <a:blip r:embed="rId4">
            <a:alphaModFix/>
          </a:blip>
          <a:stretch>
            <a:fillRect/>
          </a:stretch>
        </p:blipFill>
        <p:spPr>
          <a:xfrm>
            <a:off x="4382075" y="3188746"/>
            <a:ext cx="4105275" cy="361950"/>
          </a:xfrm>
          <a:prstGeom prst="rect">
            <a:avLst/>
          </a:prstGeom>
          <a:noFill/>
          <a:ln>
            <a:noFill/>
          </a:ln>
        </p:spPr>
      </p:pic>
      <p:sp>
        <p:nvSpPr>
          <p:cNvPr id="355" name="Shape 355"/>
          <p:cNvSpPr txBox="1"/>
          <p:nvPr/>
        </p:nvSpPr>
        <p:spPr>
          <a:xfrm>
            <a:off x="5410700" y="4052425"/>
            <a:ext cx="1358100" cy="38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Roboto"/>
                <a:ea typeface="Roboto"/>
                <a:cs typeface="Roboto"/>
                <a:sym typeface="Roboto"/>
              </a:rPr>
              <a:t>◽Exists(x)</a:t>
            </a:r>
            <a:endParaRPr sz="1800">
              <a:latin typeface="Roboto"/>
              <a:ea typeface="Roboto"/>
              <a:cs typeface="Roboto"/>
              <a:sym typeface="Roboto"/>
            </a:endParaRPr>
          </a:p>
        </p:txBody>
      </p:sp>
      <p:cxnSp>
        <p:nvCxnSpPr>
          <p:cNvPr id="356" name="Shape 356"/>
          <p:cNvCxnSpPr>
            <a:endCxn id="355" idx="0"/>
          </p:cNvCxnSpPr>
          <p:nvPr/>
        </p:nvCxnSpPr>
        <p:spPr>
          <a:xfrm>
            <a:off x="6072950" y="3484525"/>
            <a:ext cx="16800" cy="567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Ontological Dependence</a:t>
            </a:r>
            <a:endParaRPr sz="2600"/>
          </a:p>
        </p:txBody>
      </p:sp>
      <p:sp>
        <p:nvSpPr>
          <p:cNvPr id="362" name="Shape 362"/>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3" name="Shape 363"/>
          <p:cNvSpPr txBox="1"/>
          <p:nvPr/>
        </p:nvSpPr>
        <p:spPr>
          <a:xfrm>
            <a:off x="1669350" y="887400"/>
            <a:ext cx="5431800" cy="640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P3</a:t>
            </a:r>
            <a:r>
              <a:rPr lang="en" sz="1300">
                <a:solidFill>
                  <a:srgbClr val="434343"/>
                </a:solidFill>
                <a:latin typeface="Times New Roman"/>
                <a:ea typeface="Times New Roman"/>
                <a:cs typeface="Times New Roman"/>
                <a:sym typeface="Times New Roman"/>
              </a:rPr>
              <a:t>) </a:t>
            </a:r>
            <a:r>
              <a:rPr lang="en" sz="1300">
                <a:solidFill>
                  <a:srgbClr val="434343"/>
                </a:solidFill>
                <a:highlight>
                  <a:srgbClr val="B6D7A8"/>
                </a:highlight>
                <a:latin typeface="Times New Roman"/>
                <a:ea typeface="Times New Roman"/>
                <a:cs typeface="Times New Roman"/>
                <a:sym typeface="Times New Roman"/>
              </a:rPr>
              <a:t>All</a:t>
            </a:r>
            <a:r>
              <a:rPr lang="en" sz="1300">
                <a:solidFill>
                  <a:srgbClr val="434343"/>
                </a:solidFill>
                <a:latin typeface="Times New Roman"/>
                <a:ea typeface="Times New Roman"/>
                <a:cs typeface="Times New Roman"/>
                <a:sym typeface="Times New Roman"/>
              </a:rPr>
              <a:t> </a:t>
            </a:r>
            <a:r>
              <a:rPr lang="en" sz="1300">
                <a:solidFill>
                  <a:srgbClr val="434343"/>
                </a:solidFill>
                <a:highlight>
                  <a:srgbClr val="F4CCCC"/>
                </a:highlight>
                <a:latin typeface="Times New Roman"/>
                <a:ea typeface="Times New Roman"/>
                <a:cs typeface="Times New Roman"/>
                <a:sym typeface="Times New Roman"/>
              </a:rPr>
              <a:t>abstract</a:t>
            </a:r>
            <a:r>
              <a:rPr lang="en" sz="1300">
                <a:solidFill>
                  <a:srgbClr val="434343"/>
                </a:solidFill>
                <a:latin typeface="Times New Roman"/>
                <a:ea typeface="Times New Roman"/>
                <a:cs typeface="Times New Roman"/>
                <a:sym typeface="Times New Roman"/>
              </a:rPr>
              <a:t> beings are </a:t>
            </a:r>
            <a:r>
              <a:rPr lang="en" sz="1300">
                <a:solidFill>
                  <a:srgbClr val="434343"/>
                </a:solidFill>
                <a:highlight>
                  <a:srgbClr val="A4C2F4"/>
                </a:highlight>
                <a:latin typeface="Times New Roman"/>
                <a:ea typeface="Times New Roman"/>
                <a:cs typeface="Times New Roman"/>
                <a:sym typeface="Times New Roman"/>
              </a:rPr>
              <a:t>dependent</a:t>
            </a:r>
            <a:r>
              <a:rPr lang="en" sz="1300">
                <a:solidFill>
                  <a:srgbClr val="434343"/>
                </a:solidFill>
                <a:latin typeface="Times New Roman"/>
                <a:ea typeface="Times New Roman"/>
                <a:cs typeface="Times New Roman"/>
                <a:sym typeface="Times New Roman"/>
              </a:rPr>
              <a:t> beings.</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P4</a:t>
            </a:r>
            <a:r>
              <a:rPr lang="en" sz="1300">
                <a:solidFill>
                  <a:srgbClr val="434343"/>
                </a:solidFill>
                <a:latin typeface="Times New Roman"/>
                <a:ea typeface="Times New Roman"/>
                <a:cs typeface="Times New Roman"/>
                <a:sym typeface="Times New Roman"/>
              </a:rPr>
              <a:t>) </a:t>
            </a:r>
            <a:r>
              <a:rPr lang="en" sz="1300">
                <a:solidFill>
                  <a:srgbClr val="434343"/>
                </a:solidFill>
                <a:highlight>
                  <a:srgbClr val="B6D7A8"/>
                </a:highlight>
                <a:latin typeface="Times New Roman"/>
                <a:ea typeface="Times New Roman"/>
                <a:cs typeface="Times New Roman"/>
                <a:sym typeface="Times New Roman"/>
              </a:rPr>
              <a:t>All</a:t>
            </a:r>
            <a:r>
              <a:rPr lang="en" sz="1300">
                <a:solidFill>
                  <a:srgbClr val="434343"/>
                </a:solidFill>
                <a:latin typeface="Times New Roman"/>
                <a:ea typeface="Times New Roman"/>
                <a:cs typeface="Times New Roman"/>
                <a:sym typeface="Times New Roman"/>
              </a:rPr>
              <a:t> </a:t>
            </a:r>
            <a:r>
              <a:rPr lang="en" sz="1300">
                <a:solidFill>
                  <a:srgbClr val="434343"/>
                </a:solidFill>
                <a:highlight>
                  <a:srgbClr val="A4C2F4"/>
                </a:highlight>
                <a:latin typeface="Times New Roman"/>
                <a:ea typeface="Times New Roman"/>
                <a:cs typeface="Times New Roman"/>
                <a:sym typeface="Times New Roman"/>
              </a:rPr>
              <a:t>dependent</a:t>
            </a:r>
            <a:r>
              <a:rPr lang="en" sz="1300">
                <a:solidFill>
                  <a:srgbClr val="434343"/>
                </a:solidFill>
                <a:latin typeface="Times New Roman"/>
                <a:ea typeface="Times New Roman"/>
                <a:cs typeface="Times New Roman"/>
                <a:sym typeface="Times New Roman"/>
              </a:rPr>
              <a:t> beings </a:t>
            </a:r>
            <a:r>
              <a:rPr lang="en" sz="1300">
                <a:solidFill>
                  <a:srgbClr val="434343"/>
                </a:solidFill>
                <a:highlight>
                  <a:srgbClr val="B4A7D6"/>
                </a:highlight>
                <a:latin typeface="Times New Roman"/>
                <a:ea typeface="Times New Roman"/>
                <a:cs typeface="Times New Roman"/>
                <a:sym typeface="Times New Roman"/>
              </a:rPr>
              <a:t>depend for their existence on</a:t>
            </a:r>
            <a:r>
              <a:rPr lang="en" sz="1300">
                <a:solidFill>
                  <a:srgbClr val="434343"/>
                </a:solidFill>
                <a:latin typeface="Times New Roman"/>
                <a:ea typeface="Times New Roman"/>
                <a:cs typeface="Times New Roman"/>
                <a:sym typeface="Times New Roman"/>
              </a:rPr>
              <a:t> </a:t>
            </a:r>
            <a:r>
              <a:rPr lang="en" sz="1300">
                <a:solidFill>
                  <a:srgbClr val="434343"/>
                </a:solidFill>
                <a:highlight>
                  <a:srgbClr val="E6B8AF"/>
                </a:highlight>
                <a:latin typeface="Times New Roman"/>
                <a:ea typeface="Times New Roman"/>
                <a:cs typeface="Times New Roman"/>
                <a:sym typeface="Times New Roman"/>
              </a:rPr>
              <a:t>independent</a:t>
            </a:r>
            <a:r>
              <a:rPr lang="en" sz="1300">
                <a:solidFill>
                  <a:srgbClr val="434343"/>
                </a:solidFill>
                <a:latin typeface="Times New Roman"/>
                <a:ea typeface="Times New Roman"/>
                <a:cs typeface="Times New Roman"/>
                <a:sym typeface="Times New Roman"/>
              </a:rPr>
              <a:t> beings.</a:t>
            </a:r>
            <a:endParaRPr sz="1300">
              <a:solidFill>
                <a:srgbClr val="434343"/>
              </a:solidFill>
              <a:latin typeface="Times New Roman"/>
              <a:ea typeface="Times New Roman"/>
              <a:cs typeface="Times New Roman"/>
              <a:sym typeface="Times New Roman"/>
            </a:endParaRPr>
          </a:p>
        </p:txBody>
      </p:sp>
      <p:sp>
        <p:nvSpPr>
          <p:cNvPr id="364" name="Shape 364"/>
          <p:cNvSpPr txBox="1"/>
          <p:nvPr/>
        </p:nvSpPr>
        <p:spPr>
          <a:xfrm>
            <a:off x="739472" y="2150550"/>
            <a:ext cx="1640100" cy="3654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rgbClr val="434343"/>
                </a:solidFill>
                <a:highlight>
                  <a:srgbClr val="A4C2F4"/>
                </a:highlight>
                <a:latin typeface="Times New Roman"/>
                <a:ea typeface="Times New Roman"/>
                <a:cs typeface="Times New Roman"/>
                <a:sym typeface="Times New Roman"/>
              </a:rPr>
              <a:t>dependent</a:t>
            </a:r>
            <a:r>
              <a:rPr lang="en">
                <a:solidFill>
                  <a:srgbClr val="434343"/>
                </a:solidFill>
                <a:latin typeface="Times New Roman"/>
                <a:ea typeface="Times New Roman"/>
                <a:cs typeface="Times New Roman"/>
                <a:sym typeface="Times New Roman"/>
              </a:rPr>
              <a:t> being</a:t>
            </a:r>
            <a:endParaRPr>
              <a:solidFill>
                <a:srgbClr val="434343"/>
              </a:solidFill>
              <a:latin typeface="Times New Roman"/>
              <a:ea typeface="Times New Roman"/>
              <a:cs typeface="Times New Roman"/>
              <a:sym typeface="Times New Roman"/>
            </a:endParaRPr>
          </a:p>
        </p:txBody>
      </p:sp>
      <p:sp>
        <p:nvSpPr>
          <p:cNvPr id="365" name="Shape 365"/>
          <p:cNvSpPr txBox="1"/>
          <p:nvPr/>
        </p:nvSpPr>
        <p:spPr>
          <a:xfrm>
            <a:off x="2638675" y="2150550"/>
            <a:ext cx="2724600" cy="3654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 A   </a:t>
            </a:r>
            <a:r>
              <a:rPr lang="en" sz="1300">
                <a:solidFill>
                  <a:srgbClr val="434343"/>
                </a:solidFill>
                <a:highlight>
                  <a:srgbClr val="B4A7D6"/>
                </a:highlight>
                <a:latin typeface="Times New Roman"/>
                <a:ea typeface="Times New Roman"/>
                <a:cs typeface="Times New Roman"/>
                <a:sym typeface="Times New Roman"/>
              </a:rPr>
              <a:t>depends for its existence on</a:t>
            </a:r>
            <a:r>
              <a:rPr lang="en">
                <a:solidFill>
                  <a:srgbClr val="434343"/>
                </a:solidFill>
                <a:latin typeface="Times New Roman"/>
                <a:ea typeface="Times New Roman"/>
                <a:cs typeface="Times New Roman"/>
                <a:sym typeface="Times New Roman"/>
              </a:rPr>
              <a:t>   B</a:t>
            </a:r>
            <a:endParaRPr>
              <a:solidFill>
                <a:srgbClr val="434343"/>
              </a:solidFill>
              <a:latin typeface="Times New Roman"/>
              <a:ea typeface="Times New Roman"/>
              <a:cs typeface="Times New Roman"/>
              <a:sym typeface="Times New Roman"/>
            </a:endParaRPr>
          </a:p>
        </p:txBody>
      </p:sp>
      <p:sp>
        <p:nvSpPr>
          <p:cNvPr id="366" name="Shape 366"/>
          <p:cNvSpPr txBox="1"/>
          <p:nvPr/>
        </p:nvSpPr>
        <p:spPr>
          <a:xfrm>
            <a:off x="5622450" y="2150550"/>
            <a:ext cx="1478700" cy="3654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highlight>
                  <a:srgbClr val="E6B8AF"/>
                </a:highlight>
                <a:latin typeface="Times New Roman"/>
                <a:ea typeface="Times New Roman"/>
                <a:cs typeface="Times New Roman"/>
                <a:sym typeface="Times New Roman"/>
              </a:rPr>
              <a:t>independent</a:t>
            </a:r>
            <a:r>
              <a:rPr lang="en" sz="1300">
                <a:solidFill>
                  <a:srgbClr val="434343"/>
                </a:solidFill>
                <a:latin typeface="Times New Roman"/>
                <a:ea typeface="Times New Roman"/>
                <a:cs typeface="Times New Roman"/>
                <a:sym typeface="Times New Roman"/>
              </a:rPr>
              <a:t> </a:t>
            </a:r>
            <a:r>
              <a:rPr lang="en">
                <a:solidFill>
                  <a:srgbClr val="434343"/>
                </a:solidFill>
                <a:latin typeface="Times New Roman"/>
                <a:ea typeface="Times New Roman"/>
                <a:cs typeface="Times New Roman"/>
                <a:sym typeface="Times New Roman"/>
              </a:rPr>
              <a:t>being</a:t>
            </a:r>
            <a:endParaRPr>
              <a:solidFill>
                <a:srgbClr val="434343"/>
              </a:solidFill>
              <a:latin typeface="Times New Roman"/>
              <a:ea typeface="Times New Roman"/>
              <a:cs typeface="Times New Roman"/>
              <a:sym typeface="Times New Roman"/>
            </a:endParaRPr>
          </a:p>
        </p:txBody>
      </p:sp>
      <p:cxnSp>
        <p:nvCxnSpPr>
          <p:cNvPr id="367" name="Shape 367"/>
          <p:cNvCxnSpPr>
            <a:endCxn id="364" idx="0"/>
          </p:cNvCxnSpPr>
          <p:nvPr/>
        </p:nvCxnSpPr>
        <p:spPr>
          <a:xfrm flipH="1">
            <a:off x="1559522" y="1408950"/>
            <a:ext cx="1043100" cy="741600"/>
          </a:xfrm>
          <a:prstGeom prst="straightConnector1">
            <a:avLst/>
          </a:prstGeom>
          <a:noFill/>
          <a:ln w="9525" cap="flat" cmpd="sng">
            <a:solidFill>
              <a:schemeClr val="dk2"/>
            </a:solidFill>
            <a:prstDash val="solid"/>
            <a:round/>
            <a:headEnd type="none" w="med" len="med"/>
            <a:tailEnd type="triangle" w="med" len="med"/>
          </a:ln>
        </p:spPr>
      </p:cxnSp>
      <p:cxnSp>
        <p:nvCxnSpPr>
          <p:cNvPr id="368" name="Shape 368"/>
          <p:cNvCxnSpPr>
            <a:endCxn id="365" idx="0"/>
          </p:cNvCxnSpPr>
          <p:nvPr/>
        </p:nvCxnSpPr>
        <p:spPr>
          <a:xfrm flipH="1">
            <a:off x="4000975" y="1417650"/>
            <a:ext cx="244500" cy="732900"/>
          </a:xfrm>
          <a:prstGeom prst="straightConnector1">
            <a:avLst/>
          </a:prstGeom>
          <a:noFill/>
          <a:ln w="9525" cap="flat" cmpd="sng">
            <a:solidFill>
              <a:schemeClr val="dk2"/>
            </a:solidFill>
            <a:prstDash val="solid"/>
            <a:round/>
            <a:headEnd type="none" w="med" len="med"/>
            <a:tailEnd type="triangle" w="med" len="med"/>
          </a:ln>
        </p:spPr>
      </p:cxnSp>
      <p:cxnSp>
        <p:nvCxnSpPr>
          <p:cNvPr id="369" name="Shape 369"/>
          <p:cNvCxnSpPr>
            <a:endCxn id="366" idx="0"/>
          </p:cNvCxnSpPr>
          <p:nvPr/>
        </p:nvCxnSpPr>
        <p:spPr>
          <a:xfrm>
            <a:off x="5895900" y="1435050"/>
            <a:ext cx="465900" cy="715500"/>
          </a:xfrm>
          <a:prstGeom prst="straightConnector1">
            <a:avLst/>
          </a:prstGeom>
          <a:noFill/>
          <a:ln w="9525" cap="flat" cmpd="sng">
            <a:solidFill>
              <a:schemeClr val="dk2"/>
            </a:solidFill>
            <a:prstDash val="solid"/>
            <a:round/>
            <a:headEnd type="none" w="med" len="med"/>
            <a:tailEnd type="triangle" w="med" len="med"/>
          </a:ln>
        </p:spPr>
      </p:cxnSp>
      <p:pic>
        <p:nvPicPr>
          <p:cNvPr id="370" name="Shape 370" descr="dependence.png"/>
          <p:cNvPicPr preferRelativeResize="0"/>
          <p:nvPr/>
        </p:nvPicPr>
        <p:blipFill>
          <a:blip r:embed="rId3">
            <a:alphaModFix/>
          </a:blip>
          <a:stretch>
            <a:fillRect/>
          </a:stretch>
        </p:blipFill>
        <p:spPr>
          <a:xfrm>
            <a:off x="534935" y="2919000"/>
            <a:ext cx="7906728" cy="7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3200" b="0" i="0" u="none" strike="noStrike" cap="none" dirty="0">
                <a:solidFill>
                  <a:schemeClr val="lt1"/>
                </a:solidFill>
                <a:latin typeface="Roboto"/>
                <a:ea typeface="Roboto"/>
                <a:cs typeface="Roboto"/>
                <a:sym typeface="Roboto"/>
              </a:rPr>
              <a:t>Logic as </a:t>
            </a:r>
            <a:r>
              <a:rPr lang="en" sz="3200" b="0" i="1" u="none" strike="noStrike" cap="none" dirty="0" err="1">
                <a:solidFill>
                  <a:schemeClr val="lt1"/>
                </a:solidFill>
                <a:latin typeface="Roboto"/>
                <a:ea typeface="Roboto"/>
                <a:cs typeface="Roboto"/>
                <a:sym typeface="Roboto"/>
              </a:rPr>
              <a:t>ars</a:t>
            </a:r>
            <a:r>
              <a:rPr lang="en" sz="3200" b="0" i="1" u="none" strike="noStrike" cap="none" dirty="0">
                <a:solidFill>
                  <a:schemeClr val="lt1"/>
                </a:solidFill>
                <a:latin typeface="Roboto"/>
                <a:ea typeface="Roboto"/>
                <a:cs typeface="Roboto"/>
                <a:sym typeface="Roboto"/>
              </a:rPr>
              <a:t> </a:t>
            </a:r>
            <a:r>
              <a:rPr lang="en" sz="3200" b="0" i="1" u="none" strike="noStrike" cap="none" dirty="0" err="1">
                <a:solidFill>
                  <a:schemeClr val="lt1"/>
                </a:solidFill>
                <a:latin typeface="Roboto"/>
                <a:ea typeface="Roboto"/>
                <a:cs typeface="Roboto"/>
                <a:sym typeface="Roboto"/>
              </a:rPr>
              <a:t>iudicandi</a:t>
            </a:r>
            <a:endParaRPr sz="3200" b="0" i="1" u="none" strike="noStrike" cap="none" dirty="0">
              <a:solidFill>
                <a:schemeClr val="lt1"/>
              </a:solidFill>
              <a:latin typeface="Roboto"/>
              <a:ea typeface="Roboto"/>
              <a:cs typeface="Roboto"/>
              <a:sym typeface="Roboto"/>
            </a:endParaRPr>
          </a:p>
        </p:txBody>
      </p:sp>
      <p:sp>
        <p:nvSpPr>
          <p:cNvPr id="113" name="Shape 113"/>
          <p:cNvSpPr txBox="1">
            <a:spLocks noGrp="1"/>
          </p:cNvSpPr>
          <p:nvPr>
            <p:ph type="body" idx="4294967295"/>
          </p:nvPr>
        </p:nvSpPr>
        <p:spPr>
          <a:xfrm>
            <a:off x="0" y="790832"/>
            <a:ext cx="9144000" cy="42351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lt2"/>
              </a:buClr>
              <a:buSzPts val="1800"/>
              <a:buFont typeface="Roboto"/>
              <a:buNone/>
            </a:pPr>
            <a:r>
              <a:rPr lang="en" b="0" i="1" u="none" strike="noStrike" cap="none" dirty="0">
                <a:solidFill>
                  <a:srgbClr val="222222"/>
                </a:solidFill>
                <a:latin typeface="Arial"/>
                <a:ea typeface="Arial"/>
                <a:cs typeface="Arial"/>
                <a:sym typeface="Arial"/>
              </a:rPr>
              <a:t>Improved ITP &amp; ATP technology has led to success stories</a:t>
            </a:r>
            <a:r>
              <a:rPr lang="en" i="1" dirty="0">
                <a:solidFill>
                  <a:srgbClr val="222222"/>
                </a:solidFill>
                <a:latin typeface="Arial"/>
                <a:ea typeface="Arial"/>
                <a:cs typeface="Arial"/>
                <a:sym typeface="Arial"/>
              </a:rPr>
              <a:t> in m</a:t>
            </a:r>
            <a:r>
              <a:rPr lang="en" b="0" i="1" u="none" strike="noStrike" cap="none" dirty="0">
                <a:solidFill>
                  <a:srgbClr val="222222"/>
                </a:solidFill>
                <a:latin typeface="Arial"/>
                <a:ea typeface="Arial"/>
                <a:cs typeface="Arial"/>
                <a:sym typeface="Arial"/>
              </a:rPr>
              <a:t>athematics …</a:t>
            </a:r>
            <a:endParaRPr b="0" i="1" u="none" strike="noStrike" cap="none" dirty="0">
              <a:solidFill>
                <a:srgbClr val="222222"/>
              </a:solidFill>
              <a:latin typeface="Arial"/>
              <a:ea typeface="Arial"/>
              <a:cs typeface="Arial"/>
              <a:sym typeface="Arial"/>
            </a:endParaRPr>
          </a:p>
          <a:p>
            <a:pPr marL="0" marR="0" lvl="0" indent="0" algn="l" rtl="0">
              <a:lnSpc>
                <a:spcPct val="100000"/>
              </a:lnSpc>
              <a:spcBef>
                <a:spcPts val="300"/>
              </a:spcBef>
              <a:spcAft>
                <a:spcPts val="0"/>
              </a:spcAft>
              <a:buClr>
                <a:schemeClr val="lt2"/>
              </a:buClr>
              <a:buSzPts val="1800"/>
              <a:buFont typeface="Roboto"/>
              <a:buNone/>
            </a:pPr>
            <a:endParaRPr i="1" dirty="0">
              <a:solidFill>
                <a:srgbClr val="222222"/>
              </a:solidFill>
              <a:latin typeface="Arial"/>
              <a:ea typeface="Arial"/>
              <a:cs typeface="Arial"/>
              <a:sym typeface="Arial"/>
            </a:endParaRPr>
          </a:p>
          <a:p>
            <a:pPr indent="-317500">
              <a:lnSpc>
                <a:spcPct val="100000"/>
              </a:lnSpc>
              <a:spcBef>
                <a:spcPts val="300"/>
              </a:spcBef>
              <a:buClr>
                <a:srgbClr val="222222"/>
              </a:buClr>
              <a:buSzPts val="1400"/>
              <a:buFont typeface="Arial"/>
              <a:buChar char="●"/>
            </a:pPr>
            <a:r>
              <a:rPr lang="en" sz="1600" b="0" i="1" u="none" strike="noStrike" cap="none" dirty="0" err="1">
                <a:solidFill>
                  <a:srgbClr val="222222"/>
                </a:solidFill>
                <a:latin typeface="Arial"/>
                <a:ea typeface="Arial"/>
                <a:cs typeface="Arial"/>
                <a:sym typeface="Arial"/>
              </a:rPr>
              <a:t>Erdös-Selberg’s</a:t>
            </a:r>
            <a:r>
              <a:rPr lang="en" sz="1600" b="0" i="1" u="none" strike="noStrike" cap="none" dirty="0">
                <a:solidFill>
                  <a:srgbClr val="222222"/>
                </a:solidFill>
                <a:latin typeface="Arial"/>
                <a:ea typeface="Arial"/>
                <a:cs typeface="Arial"/>
                <a:sym typeface="Arial"/>
              </a:rPr>
              <a:t> proof of the Prime Number Theorem (about 30,000 lines in Isabelle)</a:t>
            </a:r>
            <a:endParaRPr sz="1600" dirty="0"/>
          </a:p>
          <a:p>
            <a:pPr indent="-317500">
              <a:lnSpc>
                <a:spcPct val="100000"/>
              </a:lnSpc>
              <a:spcBef>
                <a:spcPts val="300"/>
              </a:spcBef>
              <a:buClr>
                <a:srgbClr val="222222"/>
              </a:buClr>
              <a:buSzPts val="1400"/>
              <a:buFont typeface="Arial"/>
              <a:buChar char="●"/>
            </a:pPr>
            <a:r>
              <a:rPr lang="en" sz="1600" b="0" i="1" u="none" strike="noStrike" cap="none" dirty="0">
                <a:solidFill>
                  <a:srgbClr val="222222"/>
                </a:solidFill>
                <a:latin typeface="Arial"/>
                <a:ea typeface="Arial"/>
                <a:cs typeface="Arial"/>
                <a:sym typeface="Arial"/>
              </a:rPr>
              <a:t>Proof of Four Color Theorem (60,000 lines in Coq)</a:t>
            </a:r>
            <a:endParaRPr sz="1600" dirty="0"/>
          </a:p>
          <a:p>
            <a:pPr indent="-317500">
              <a:lnSpc>
                <a:spcPct val="100000"/>
              </a:lnSpc>
              <a:spcBef>
                <a:spcPts val="300"/>
              </a:spcBef>
              <a:buClr>
                <a:srgbClr val="222222"/>
              </a:buClr>
              <a:buSzPts val="1400"/>
              <a:buFont typeface="Arial"/>
              <a:buChar char="●"/>
            </a:pPr>
            <a:r>
              <a:rPr lang="en" sz="1600" b="0" i="1" u="none" strike="noStrike" cap="none" dirty="0">
                <a:solidFill>
                  <a:srgbClr val="222222"/>
                </a:solidFill>
                <a:latin typeface="Arial"/>
                <a:ea typeface="Arial"/>
                <a:cs typeface="Arial"/>
                <a:sym typeface="Arial"/>
              </a:rPr>
              <a:t>Proof of the Jordan Curve Theorem (75,000 lines in HOL-Light). </a:t>
            </a:r>
            <a:endParaRPr sz="1600" b="0" i="1" u="none" strike="noStrike" cap="none" dirty="0">
              <a:solidFill>
                <a:srgbClr val="222222"/>
              </a:solidFill>
              <a:latin typeface="Arial"/>
              <a:ea typeface="Arial"/>
              <a:cs typeface="Arial"/>
              <a:sym typeface="Arial"/>
            </a:endParaRPr>
          </a:p>
          <a:p>
            <a:pPr indent="-317500">
              <a:lnSpc>
                <a:spcPct val="100000"/>
              </a:lnSpc>
              <a:spcBef>
                <a:spcPts val="300"/>
              </a:spcBef>
              <a:buClr>
                <a:srgbClr val="222222"/>
              </a:buClr>
              <a:buSzPts val="1400"/>
              <a:buFont typeface="Arial"/>
              <a:buChar char="●"/>
            </a:pPr>
            <a:r>
              <a:rPr lang="en" sz="1600" b="0" i="1" u="none" strike="noStrike" cap="none" dirty="0">
                <a:solidFill>
                  <a:srgbClr val="222222"/>
                </a:solidFill>
                <a:latin typeface="Arial"/>
                <a:ea typeface="Arial"/>
                <a:cs typeface="Arial"/>
                <a:sym typeface="Arial"/>
              </a:rPr>
              <a:t>Proof Kepler’s conjecture by Thomas Hales (&gt; 100,000 lines of Isabelle and HOL-Light)</a:t>
            </a:r>
            <a:endParaRPr sz="1600" dirty="0"/>
          </a:p>
          <a:p>
            <a:pPr marL="914400" marR="0" lvl="1" indent="-228600" algn="l" rtl="0">
              <a:lnSpc>
                <a:spcPct val="100000"/>
              </a:lnSpc>
              <a:spcBef>
                <a:spcPts val="300"/>
              </a:spcBef>
              <a:spcAft>
                <a:spcPts val="0"/>
              </a:spcAft>
              <a:buClr>
                <a:srgbClr val="222222"/>
              </a:buClr>
              <a:buSzPts val="1800"/>
              <a:buFont typeface="Arial"/>
              <a:buNone/>
            </a:pPr>
            <a:endParaRPr sz="1800" b="0" i="1" u="none" strike="noStrike" cap="none" dirty="0">
              <a:solidFill>
                <a:srgbClr val="222222"/>
              </a:solidFill>
              <a:latin typeface="Arial"/>
              <a:ea typeface="Arial"/>
              <a:cs typeface="Arial"/>
              <a:sym typeface="Arial"/>
            </a:endParaRPr>
          </a:p>
          <a:p>
            <a:pPr marL="139700" lvl="2" indent="0">
              <a:lnSpc>
                <a:spcPct val="100000"/>
              </a:lnSpc>
              <a:spcBef>
                <a:spcPts val="0"/>
              </a:spcBef>
              <a:buClr>
                <a:srgbClr val="222222"/>
              </a:buClr>
              <a:buNone/>
            </a:pPr>
            <a:r>
              <a:rPr lang="de-DE" sz="1800" i="1" dirty="0">
                <a:solidFill>
                  <a:srgbClr val="222222"/>
                </a:solidFill>
                <a:latin typeface="Arial"/>
                <a:ea typeface="Arial"/>
                <a:cs typeface="Arial"/>
                <a:sym typeface="Arial"/>
              </a:rPr>
              <a:t>... </a:t>
            </a:r>
            <a:r>
              <a:rPr lang="de-DE" sz="1800" i="1" dirty="0" err="1">
                <a:solidFill>
                  <a:srgbClr val="222222"/>
                </a:solidFill>
                <a:latin typeface="Arial"/>
                <a:ea typeface="Arial"/>
                <a:cs typeface="Arial"/>
                <a:sym typeface="Arial"/>
              </a:rPr>
              <a:t>and</a:t>
            </a:r>
            <a:r>
              <a:rPr lang="de-DE" sz="1800" i="1" dirty="0">
                <a:solidFill>
                  <a:srgbClr val="222222"/>
                </a:solidFill>
                <a:latin typeface="Arial"/>
                <a:ea typeface="Arial"/>
                <a:cs typeface="Arial"/>
                <a:sym typeface="Arial"/>
              </a:rPr>
              <a:t> also in </a:t>
            </a:r>
            <a:r>
              <a:rPr lang="de-DE" sz="1800" i="1" dirty="0" err="1">
                <a:solidFill>
                  <a:srgbClr val="222222"/>
                </a:solidFill>
                <a:latin typeface="Arial"/>
                <a:ea typeface="Arial"/>
                <a:cs typeface="Arial"/>
                <a:sym typeface="Arial"/>
              </a:rPr>
              <a:t>metaphysics</a:t>
            </a:r>
            <a:r>
              <a:rPr lang="de-DE" sz="1800" i="1" dirty="0">
                <a:solidFill>
                  <a:srgbClr val="222222"/>
                </a:solidFill>
                <a:latin typeface="Arial"/>
                <a:ea typeface="Arial"/>
                <a:cs typeface="Arial"/>
                <a:sym typeface="Arial"/>
              </a:rPr>
              <a:t> </a:t>
            </a:r>
          </a:p>
          <a:p>
            <a:pPr marL="139700" marR="0" lvl="2" indent="0" algn="l" rtl="0">
              <a:lnSpc>
                <a:spcPct val="100000"/>
              </a:lnSpc>
              <a:spcBef>
                <a:spcPts val="0"/>
              </a:spcBef>
              <a:spcAft>
                <a:spcPts val="0"/>
              </a:spcAft>
              <a:buClr>
                <a:srgbClr val="222222"/>
              </a:buClr>
              <a:buSzPts val="1400"/>
              <a:buFont typeface="Roboto"/>
              <a:buNone/>
            </a:pPr>
            <a:endParaRPr sz="1800" dirty="0">
              <a:solidFill>
                <a:srgbClr val="222222"/>
              </a:solidFill>
              <a:latin typeface="Arial"/>
              <a:ea typeface="Arial"/>
              <a:cs typeface="Arial"/>
              <a:sym typeface="Arial"/>
            </a:endParaRPr>
          </a:p>
          <a:p>
            <a:pPr>
              <a:lnSpc>
                <a:spcPct val="100000"/>
              </a:lnSpc>
              <a:spcBef>
                <a:spcPts val="300"/>
              </a:spcBef>
              <a:buClr>
                <a:srgbClr val="222222"/>
              </a:buClr>
              <a:buFont typeface="Arial"/>
              <a:buChar char="●"/>
            </a:pPr>
            <a:r>
              <a:rPr lang="de-DE" sz="1600" i="1" dirty="0">
                <a:solidFill>
                  <a:srgbClr val="222222"/>
                </a:solidFill>
                <a:latin typeface="Arial"/>
                <a:cs typeface="Arial"/>
                <a:sym typeface="Arial"/>
              </a:rPr>
              <a:t>Automation </a:t>
            </a:r>
            <a:r>
              <a:rPr lang="de-DE" sz="1600" i="1" dirty="0" err="1">
                <a:solidFill>
                  <a:srgbClr val="222222"/>
                </a:solidFill>
                <a:latin typeface="Arial"/>
                <a:cs typeface="Arial"/>
                <a:sym typeface="Arial"/>
              </a:rPr>
              <a:t>of</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variants</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of</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Ontological</a:t>
            </a:r>
            <a:r>
              <a:rPr lang="de-DE" sz="1600" i="1" dirty="0">
                <a:solidFill>
                  <a:srgbClr val="222222"/>
                </a:solidFill>
                <a:latin typeface="Arial"/>
                <a:cs typeface="Arial"/>
                <a:sym typeface="Arial"/>
              </a:rPr>
              <a:t> Argument </a:t>
            </a:r>
            <a:r>
              <a:rPr lang="de-DE" sz="1600" i="1" dirty="0" err="1">
                <a:solidFill>
                  <a:srgbClr val="222222"/>
                </a:solidFill>
                <a:latin typeface="Arial"/>
                <a:cs typeface="Arial"/>
                <a:sym typeface="Arial"/>
              </a:rPr>
              <a:t>for</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the</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Existence</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of</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God</a:t>
            </a:r>
            <a:r>
              <a:rPr lang="de-DE" sz="1600" i="1" dirty="0">
                <a:solidFill>
                  <a:srgbClr val="222222"/>
                </a:solidFill>
                <a:latin typeface="Arial"/>
                <a:cs typeface="Arial"/>
                <a:sym typeface="Arial"/>
              </a:rPr>
              <a:t>      [IJCAI 2016, ...]</a:t>
            </a:r>
            <a:endParaRPr lang="de-DE" sz="1600" dirty="0"/>
          </a:p>
          <a:p>
            <a:pPr>
              <a:lnSpc>
                <a:spcPct val="100000"/>
              </a:lnSpc>
              <a:spcBef>
                <a:spcPts val="300"/>
              </a:spcBef>
              <a:buClr>
                <a:srgbClr val="222222"/>
              </a:buClr>
              <a:buFont typeface="Arial"/>
              <a:buChar char="●"/>
            </a:pPr>
            <a:r>
              <a:rPr lang="de-DE" sz="1600" i="1" dirty="0" err="1">
                <a:solidFill>
                  <a:srgbClr val="222222"/>
                </a:solidFill>
                <a:latin typeface="Arial"/>
                <a:cs typeface="Arial"/>
                <a:sym typeface="Arial"/>
              </a:rPr>
              <a:t>Formalisation</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of</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Zalta‘s</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Pricipia-logico</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Metaphysica</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submitted</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arXiv</a:t>
            </a:r>
            <a:r>
              <a:rPr lang="de-DE" sz="1600" i="1" dirty="0">
                <a:solidFill>
                  <a:srgbClr val="222222"/>
                </a:solidFill>
                <a:latin typeface="Arial"/>
                <a:cs typeface="Arial"/>
                <a:sym typeface="Arial"/>
              </a:rPr>
              <a:t> </a:t>
            </a:r>
            <a:r>
              <a:rPr lang="de-DE" sz="1600" i="1" dirty="0" err="1">
                <a:solidFill>
                  <a:srgbClr val="222222"/>
                </a:solidFill>
                <a:latin typeface="Arial"/>
                <a:cs typeface="Arial"/>
                <a:sym typeface="Arial"/>
              </a:rPr>
              <a:t>preprint</a:t>
            </a:r>
            <a:r>
              <a:rPr lang="de-DE" sz="1600" i="1" dirty="0">
                <a:solidFill>
                  <a:srgbClr val="222222"/>
                </a:solidFill>
                <a:latin typeface="Arial"/>
                <a:cs typeface="Arial"/>
                <a:sym typeface="Arial"/>
              </a:rPr>
              <a:t>)]</a:t>
            </a:r>
            <a:endParaRPr lang="de-DE" sz="1600" dirty="0"/>
          </a:p>
          <a:p>
            <a:pPr indent="-228600">
              <a:lnSpc>
                <a:spcPct val="100000"/>
              </a:lnSpc>
              <a:spcBef>
                <a:spcPts val="300"/>
              </a:spcBef>
              <a:buClr>
                <a:srgbClr val="222222"/>
              </a:buClr>
              <a:buNone/>
            </a:pPr>
            <a:endParaRPr lang="de-DE" sz="2200" i="1" dirty="0">
              <a:solidFill>
                <a:srgbClr val="222222"/>
              </a:solidFill>
              <a:latin typeface="Arial"/>
              <a:ea typeface="Arial"/>
              <a:cs typeface="Arial"/>
              <a:sym typeface="Arial"/>
            </a:endParaRPr>
          </a:p>
          <a:p>
            <a:pPr marL="0" indent="0">
              <a:lnSpc>
                <a:spcPct val="100000"/>
              </a:lnSpc>
              <a:spcBef>
                <a:spcPts val="100"/>
              </a:spcBef>
              <a:spcAft>
                <a:spcPts val="1600"/>
              </a:spcAft>
              <a:buNone/>
            </a:pPr>
            <a:endParaRPr sz="1400" b="0" i="0" u="none" strike="noStrike" cap="none" dirty="0">
              <a:solidFill>
                <a:schemeClr val="lt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Metaphysical Explanation</a:t>
            </a:r>
            <a:endParaRPr sz="2600"/>
          </a:p>
        </p:txBody>
      </p:sp>
      <p:sp>
        <p:nvSpPr>
          <p:cNvPr id="376" name="Shape 376"/>
          <p:cNvSpPr txBox="1"/>
          <p:nvPr/>
        </p:nvSpPr>
        <p:spPr>
          <a:xfrm>
            <a:off x="-1597687" y="2558350"/>
            <a:ext cx="52500" cy="2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7" name="Shape 377"/>
          <p:cNvSpPr txBox="1"/>
          <p:nvPr/>
        </p:nvSpPr>
        <p:spPr>
          <a:xfrm>
            <a:off x="1564600" y="710250"/>
            <a:ext cx="5693700" cy="130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P5</a:t>
            </a:r>
            <a:r>
              <a:rPr lang="en" sz="1300">
                <a:solidFill>
                  <a:srgbClr val="434343"/>
                </a:solidFill>
                <a:latin typeface="Times New Roman"/>
                <a:ea typeface="Times New Roman"/>
                <a:cs typeface="Times New Roman"/>
                <a:sym typeface="Times New Roman"/>
              </a:rPr>
              <a:t>) No contingent being can </a:t>
            </a:r>
            <a:r>
              <a:rPr lang="en" sz="1300">
                <a:solidFill>
                  <a:srgbClr val="434343"/>
                </a:solidFill>
                <a:highlight>
                  <a:srgbClr val="F4CCCC"/>
                </a:highlight>
                <a:latin typeface="Times New Roman"/>
                <a:ea typeface="Times New Roman"/>
                <a:cs typeface="Times New Roman"/>
                <a:sym typeface="Times New Roman"/>
              </a:rPr>
              <a:t>explain the existence of</a:t>
            </a:r>
            <a:r>
              <a:rPr lang="en" sz="1300">
                <a:solidFill>
                  <a:srgbClr val="434343"/>
                </a:solidFill>
                <a:latin typeface="Times New Roman"/>
                <a:ea typeface="Times New Roman"/>
                <a:cs typeface="Times New Roman"/>
                <a:sym typeface="Times New Roman"/>
              </a:rPr>
              <a:t> a necessary being.</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P6</a:t>
            </a:r>
            <a:r>
              <a:rPr lang="en" sz="1300">
                <a:solidFill>
                  <a:srgbClr val="434343"/>
                </a:solidFill>
                <a:latin typeface="Times New Roman"/>
                <a:ea typeface="Times New Roman"/>
                <a:cs typeface="Times New Roman"/>
                <a:sym typeface="Times New Roman"/>
              </a:rPr>
              <a:t>) The </a:t>
            </a:r>
            <a:r>
              <a:rPr lang="en" sz="1300">
                <a:solidFill>
                  <a:srgbClr val="434343"/>
                </a:solidFill>
                <a:highlight>
                  <a:srgbClr val="FFE599"/>
                </a:highlight>
                <a:latin typeface="Times New Roman"/>
                <a:ea typeface="Times New Roman"/>
                <a:cs typeface="Times New Roman"/>
                <a:sym typeface="Times New Roman"/>
              </a:rPr>
              <a:t>existence of</a:t>
            </a:r>
            <a:r>
              <a:rPr lang="en" sz="1300">
                <a:solidFill>
                  <a:srgbClr val="434343"/>
                </a:solidFill>
                <a:latin typeface="Times New Roman"/>
                <a:ea typeface="Times New Roman"/>
                <a:cs typeface="Times New Roman"/>
                <a:sym typeface="Times New Roman"/>
              </a:rPr>
              <a:t> any dependent being needs to </a:t>
            </a:r>
            <a:r>
              <a:rPr lang="en" sz="1300">
                <a:solidFill>
                  <a:srgbClr val="434343"/>
                </a:solidFill>
                <a:highlight>
                  <a:srgbClr val="FFE599"/>
                </a:highlight>
                <a:latin typeface="Times New Roman"/>
                <a:ea typeface="Times New Roman"/>
                <a:cs typeface="Times New Roman"/>
                <a:sym typeface="Times New Roman"/>
              </a:rPr>
              <a:t>be explained</a:t>
            </a:r>
            <a:r>
              <a:rPr lang="en" sz="1300">
                <a:solidFill>
                  <a:srgbClr val="434343"/>
                </a:solidFill>
                <a:latin typeface="Times New Roman"/>
                <a:ea typeface="Times New Roman"/>
                <a:cs typeface="Times New Roman"/>
                <a:sym typeface="Times New Roman"/>
              </a:rPr>
              <a:t>.</a:t>
            </a:r>
            <a:endParaRPr sz="1300">
              <a:solidFill>
                <a:srgbClr val="434343"/>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P7</a:t>
            </a:r>
            <a:r>
              <a:rPr lang="en" sz="1300">
                <a:solidFill>
                  <a:srgbClr val="434343"/>
                </a:solidFill>
                <a:latin typeface="Times New Roman"/>
                <a:ea typeface="Times New Roman"/>
                <a:cs typeface="Times New Roman"/>
                <a:sym typeface="Times New Roman"/>
              </a:rPr>
              <a:t>) Dependent beings of any kind cannot </a:t>
            </a:r>
            <a:r>
              <a:rPr lang="en" sz="1300">
                <a:solidFill>
                  <a:srgbClr val="434343"/>
                </a:solidFill>
                <a:highlight>
                  <a:srgbClr val="F4CCCC"/>
                </a:highlight>
                <a:latin typeface="Times New Roman"/>
                <a:ea typeface="Times New Roman"/>
                <a:cs typeface="Times New Roman"/>
                <a:sym typeface="Times New Roman"/>
              </a:rPr>
              <a:t>explain their own existence.</a:t>
            </a:r>
            <a:endParaRPr sz="1300">
              <a:solidFill>
                <a:srgbClr val="434343"/>
              </a:solidFill>
              <a:highlight>
                <a:srgbClr val="F4CCCC"/>
              </a:highlight>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a:t>
            </a:r>
            <a:r>
              <a:rPr lang="en" sz="1300" b="1">
                <a:solidFill>
                  <a:srgbClr val="434343"/>
                </a:solidFill>
                <a:latin typeface="Times New Roman"/>
                <a:ea typeface="Times New Roman"/>
                <a:cs typeface="Times New Roman"/>
                <a:sym typeface="Times New Roman"/>
              </a:rPr>
              <a:t>P8</a:t>
            </a:r>
            <a:r>
              <a:rPr lang="en" sz="1300">
                <a:solidFill>
                  <a:srgbClr val="434343"/>
                </a:solidFill>
                <a:latin typeface="Times New Roman"/>
                <a:ea typeface="Times New Roman"/>
                <a:cs typeface="Times New Roman"/>
                <a:sym typeface="Times New Roman"/>
              </a:rPr>
              <a:t>) The </a:t>
            </a:r>
            <a:r>
              <a:rPr lang="en" sz="1300">
                <a:solidFill>
                  <a:srgbClr val="434343"/>
                </a:solidFill>
                <a:highlight>
                  <a:srgbClr val="FFE599"/>
                </a:highlight>
                <a:latin typeface="Times New Roman"/>
                <a:ea typeface="Times New Roman"/>
                <a:cs typeface="Times New Roman"/>
                <a:sym typeface="Times New Roman"/>
              </a:rPr>
              <a:t>existence of</a:t>
            </a:r>
            <a:r>
              <a:rPr lang="en" sz="1300">
                <a:solidFill>
                  <a:srgbClr val="434343"/>
                </a:solidFill>
                <a:latin typeface="Times New Roman"/>
                <a:ea typeface="Times New Roman"/>
                <a:cs typeface="Times New Roman"/>
                <a:sym typeface="Times New Roman"/>
              </a:rPr>
              <a:t> dependent beings can only </a:t>
            </a:r>
            <a:r>
              <a:rPr lang="en" sz="1300">
                <a:solidFill>
                  <a:srgbClr val="434343"/>
                </a:solidFill>
                <a:highlight>
                  <a:srgbClr val="FFE599"/>
                </a:highlight>
                <a:latin typeface="Times New Roman"/>
                <a:ea typeface="Times New Roman"/>
                <a:cs typeface="Times New Roman"/>
                <a:sym typeface="Times New Roman"/>
              </a:rPr>
              <a:t>be explained</a:t>
            </a:r>
            <a:r>
              <a:rPr lang="en" sz="1300">
                <a:solidFill>
                  <a:srgbClr val="434343"/>
                </a:solidFill>
                <a:latin typeface="Times New Roman"/>
                <a:ea typeface="Times New Roman"/>
                <a:cs typeface="Times New Roman"/>
                <a:sym typeface="Times New Roman"/>
              </a:rPr>
              <a:t> by beings on which they depend for their existence.</a:t>
            </a:r>
            <a:endParaRPr sz="1300">
              <a:solidFill>
                <a:srgbClr val="434343"/>
              </a:solidFill>
              <a:latin typeface="Times New Roman"/>
              <a:ea typeface="Times New Roman"/>
              <a:cs typeface="Times New Roman"/>
              <a:sym typeface="Times New Roman"/>
            </a:endParaRPr>
          </a:p>
        </p:txBody>
      </p:sp>
      <p:sp>
        <p:nvSpPr>
          <p:cNvPr id="378" name="Shape 378"/>
          <p:cNvSpPr txBox="1"/>
          <p:nvPr/>
        </p:nvSpPr>
        <p:spPr>
          <a:xfrm>
            <a:off x="5918825" y="2489150"/>
            <a:ext cx="2218200" cy="3654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highlight>
                  <a:srgbClr val="FFE599"/>
                </a:highlight>
                <a:latin typeface="Times New Roman"/>
                <a:ea typeface="Times New Roman"/>
                <a:cs typeface="Times New Roman"/>
                <a:sym typeface="Times New Roman"/>
              </a:rPr>
              <a:t>existence of</a:t>
            </a:r>
            <a:r>
              <a:rPr lang="en" sz="1300">
                <a:solidFill>
                  <a:srgbClr val="434343"/>
                </a:solidFill>
                <a:latin typeface="Times New Roman"/>
                <a:ea typeface="Times New Roman"/>
                <a:cs typeface="Times New Roman"/>
                <a:sym typeface="Times New Roman"/>
              </a:rPr>
              <a:t>   A   </a:t>
            </a:r>
            <a:r>
              <a:rPr lang="en" sz="1300">
                <a:solidFill>
                  <a:srgbClr val="434343"/>
                </a:solidFill>
                <a:highlight>
                  <a:srgbClr val="FFE599"/>
                </a:highlight>
                <a:latin typeface="Times New Roman"/>
                <a:ea typeface="Times New Roman"/>
                <a:cs typeface="Times New Roman"/>
                <a:sym typeface="Times New Roman"/>
              </a:rPr>
              <a:t>is explained</a:t>
            </a:r>
            <a:endParaRPr>
              <a:solidFill>
                <a:srgbClr val="434343"/>
              </a:solidFill>
              <a:highlight>
                <a:srgbClr val="FFE599"/>
              </a:highlight>
              <a:latin typeface="Times New Roman"/>
              <a:ea typeface="Times New Roman"/>
              <a:cs typeface="Times New Roman"/>
              <a:sym typeface="Times New Roman"/>
            </a:endParaRPr>
          </a:p>
        </p:txBody>
      </p:sp>
      <p:sp>
        <p:nvSpPr>
          <p:cNvPr id="379" name="Shape 379"/>
          <p:cNvSpPr txBox="1"/>
          <p:nvPr/>
        </p:nvSpPr>
        <p:spPr>
          <a:xfrm>
            <a:off x="551638" y="2558338"/>
            <a:ext cx="2462700" cy="36540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300">
                <a:solidFill>
                  <a:srgbClr val="434343"/>
                </a:solidFill>
                <a:latin typeface="Times New Roman"/>
                <a:ea typeface="Times New Roman"/>
                <a:cs typeface="Times New Roman"/>
                <a:sym typeface="Times New Roman"/>
              </a:rPr>
              <a:t> A   </a:t>
            </a:r>
            <a:r>
              <a:rPr lang="en" sz="1300">
                <a:solidFill>
                  <a:srgbClr val="434343"/>
                </a:solidFill>
                <a:highlight>
                  <a:srgbClr val="F4CCCC"/>
                </a:highlight>
                <a:latin typeface="Times New Roman"/>
                <a:ea typeface="Times New Roman"/>
                <a:cs typeface="Times New Roman"/>
                <a:sym typeface="Times New Roman"/>
              </a:rPr>
              <a:t>explains the existence of</a:t>
            </a:r>
            <a:r>
              <a:rPr lang="en">
                <a:solidFill>
                  <a:srgbClr val="434343"/>
                </a:solidFill>
                <a:latin typeface="Times New Roman"/>
                <a:ea typeface="Times New Roman"/>
                <a:cs typeface="Times New Roman"/>
                <a:sym typeface="Times New Roman"/>
              </a:rPr>
              <a:t>   B</a:t>
            </a:r>
            <a:endParaRPr>
              <a:solidFill>
                <a:srgbClr val="434343"/>
              </a:solidFill>
              <a:latin typeface="Times New Roman"/>
              <a:ea typeface="Times New Roman"/>
              <a:cs typeface="Times New Roman"/>
              <a:sym typeface="Times New Roman"/>
            </a:endParaRPr>
          </a:p>
        </p:txBody>
      </p:sp>
      <p:cxnSp>
        <p:nvCxnSpPr>
          <p:cNvPr id="380" name="Shape 380"/>
          <p:cNvCxnSpPr>
            <a:endCxn id="378" idx="0"/>
          </p:cNvCxnSpPr>
          <p:nvPr/>
        </p:nvCxnSpPr>
        <p:spPr>
          <a:xfrm>
            <a:off x="5788925" y="1698350"/>
            <a:ext cx="1239000" cy="790800"/>
          </a:xfrm>
          <a:prstGeom prst="straightConnector1">
            <a:avLst/>
          </a:prstGeom>
          <a:noFill/>
          <a:ln w="9525" cap="flat" cmpd="sng">
            <a:solidFill>
              <a:schemeClr val="dk2"/>
            </a:solidFill>
            <a:prstDash val="solid"/>
            <a:round/>
            <a:headEnd type="none" w="med" len="med"/>
            <a:tailEnd type="triangle" w="med" len="med"/>
          </a:ln>
        </p:spPr>
      </p:cxnSp>
      <p:cxnSp>
        <p:nvCxnSpPr>
          <p:cNvPr id="381" name="Shape 381"/>
          <p:cNvCxnSpPr>
            <a:endCxn id="379" idx="0"/>
          </p:cNvCxnSpPr>
          <p:nvPr/>
        </p:nvCxnSpPr>
        <p:spPr>
          <a:xfrm flipH="1">
            <a:off x="1782988" y="1482538"/>
            <a:ext cx="2844300" cy="1075800"/>
          </a:xfrm>
          <a:prstGeom prst="straightConnector1">
            <a:avLst/>
          </a:prstGeom>
          <a:noFill/>
          <a:ln w="9525" cap="flat" cmpd="sng">
            <a:solidFill>
              <a:schemeClr val="dk2"/>
            </a:solidFill>
            <a:prstDash val="solid"/>
            <a:round/>
            <a:headEnd type="none" w="med" len="med"/>
            <a:tailEnd type="triangle" w="med" len="med"/>
          </a:ln>
        </p:spPr>
      </p:cxnSp>
      <p:pic>
        <p:nvPicPr>
          <p:cNvPr id="382" name="Shape 382" descr="explanation.png"/>
          <p:cNvPicPr preferRelativeResize="0"/>
          <p:nvPr/>
        </p:nvPicPr>
        <p:blipFill>
          <a:blip r:embed="rId3">
            <a:alphaModFix/>
          </a:blip>
          <a:stretch>
            <a:fillRect/>
          </a:stretch>
        </p:blipFill>
        <p:spPr>
          <a:xfrm>
            <a:off x="551650" y="3155425"/>
            <a:ext cx="7509426" cy="452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104400" y="0"/>
            <a:ext cx="8767800" cy="64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Formalization of Premises</a:t>
            </a:r>
            <a:endParaRPr sz="2600"/>
          </a:p>
        </p:txBody>
      </p:sp>
      <p:pic>
        <p:nvPicPr>
          <p:cNvPr id="388" name="Shape 388" descr="premises1.png"/>
          <p:cNvPicPr preferRelativeResize="0"/>
          <p:nvPr/>
        </p:nvPicPr>
        <p:blipFill>
          <a:blip r:embed="rId3">
            <a:alphaModFix/>
          </a:blip>
          <a:stretch>
            <a:fillRect/>
          </a:stretch>
        </p:blipFill>
        <p:spPr>
          <a:xfrm>
            <a:off x="543475" y="592050"/>
            <a:ext cx="7889654" cy="4437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52200" y="0"/>
            <a:ext cx="8720100" cy="532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600"/>
              <a:t>Formalization of Conclusions</a:t>
            </a:r>
            <a:endParaRPr sz="2600"/>
          </a:p>
        </p:txBody>
      </p:sp>
      <p:pic>
        <p:nvPicPr>
          <p:cNvPr id="394" name="Shape 394" descr="proof1.png"/>
          <p:cNvPicPr preferRelativeResize="0"/>
          <p:nvPr/>
        </p:nvPicPr>
        <p:blipFill>
          <a:blip r:embed="rId3">
            <a:alphaModFix/>
          </a:blip>
          <a:stretch>
            <a:fillRect/>
          </a:stretch>
        </p:blipFill>
        <p:spPr>
          <a:xfrm>
            <a:off x="549325" y="597875"/>
            <a:ext cx="7925856" cy="4458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06025" y="120675"/>
            <a:ext cx="2458500" cy="984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Roboto"/>
              <a:buNone/>
            </a:pPr>
            <a:r>
              <a:rPr lang="en" sz="2400" b="0" i="1" u="none" strike="noStrike" cap="none">
                <a:solidFill>
                  <a:schemeClr val="lt1"/>
                </a:solidFill>
                <a:latin typeface="Roboto"/>
                <a:ea typeface="Roboto"/>
                <a:cs typeface="Roboto"/>
                <a:sym typeface="Roboto"/>
              </a:rPr>
              <a:t>Computational Metaphysics</a:t>
            </a:r>
            <a:endParaRPr sz="2400" b="0" i="1" u="none" strike="noStrike" cap="none">
              <a:solidFill>
                <a:schemeClr val="lt1"/>
              </a:solidFill>
              <a:latin typeface="Roboto"/>
              <a:ea typeface="Roboto"/>
              <a:cs typeface="Roboto"/>
              <a:sym typeface="Roboto"/>
            </a:endParaRPr>
          </a:p>
        </p:txBody>
      </p:sp>
      <p:pic>
        <p:nvPicPr>
          <p:cNvPr id="119" name="Shape 119"/>
          <p:cNvPicPr preferRelativeResize="0"/>
          <p:nvPr/>
        </p:nvPicPr>
        <p:blipFill>
          <a:blip r:embed="rId3">
            <a:alphaModFix/>
          </a:blip>
          <a:stretch>
            <a:fillRect/>
          </a:stretch>
        </p:blipFill>
        <p:spPr>
          <a:xfrm>
            <a:off x="2880276" y="56263"/>
            <a:ext cx="2983324" cy="2126037"/>
          </a:xfrm>
          <a:prstGeom prst="rect">
            <a:avLst/>
          </a:prstGeom>
          <a:noFill/>
          <a:ln>
            <a:noFill/>
          </a:ln>
        </p:spPr>
      </p:pic>
      <p:pic>
        <p:nvPicPr>
          <p:cNvPr id="120" name="Shape 120"/>
          <p:cNvPicPr preferRelativeResize="0"/>
          <p:nvPr/>
        </p:nvPicPr>
        <p:blipFill>
          <a:blip r:embed="rId4">
            <a:alphaModFix/>
          </a:blip>
          <a:stretch>
            <a:fillRect/>
          </a:stretch>
        </p:blipFill>
        <p:spPr>
          <a:xfrm>
            <a:off x="129683" y="2408989"/>
            <a:ext cx="4447101" cy="2453571"/>
          </a:xfrm>
          <a:prstGeom prst="rect">
            <a:avLst/>
          </a:prstGeom>
          <a:noFill/>
          <a:ln>
            <a:noFill/>
          </a:ln>
        </p:spPr>
      </p:pic>
      <p:pic>
        <p:nvPicPr>
          <p:cNvPr id="121" name="Shape 121"/>
          <p:cNvPicPr preferRelativeResize="0"/>
          <p:nvPr/>
        </p:nvPicPr>
        <p:blipFill>
          <a:blip r:embed="rId5">
            <a:alphaModFix/>
          </a:blip>
          <a:stretch>
            <a:fillRect/>
          </a:stretch>
        </p:blipFill>
        <p:spPr>
          <a:xfrm>
            <a:off x="4879649" y="2408989"/>
            <a:ext cx="3861000" cy="2308290"/>
          </a:xfrm>
          <a:prstGeom prst="rect">
            <a:avLst/>
          </a:prstGeom>
          <a:noFill/>
          <a:ln>
            <a:noFill/>
          </a:ln>
        </p:spPr>
      </p:pic>
      <p:sp>
        <p:nvSpPr>
          <p:cNvPr id="122" name="Shape 122"/>
          <p:cNvSpPr txBox="1"/>
          <p:nvPr/>
        </p:nvSpPr>
        <p:spPr>
          <a:xfrm>
            <a:off x="301250" y="2070400"/>
            <a:ext cx="3262500" cy="44272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t>Gödel/Scott’s Ontological Argument</a:t>
            </a:r>
            <a:endParaRPr dirty="0"/>
          </a:p>
        </p:txBody>
      </p:sp>
      <p:sp>
        <p:nvSpPr>
          <p:cNvPr id="123" name="Shape 123"/>
          <p:cNvSpPr txBox="1"/>
          <p:nvPr/>
        </p:nvSpPr>
        <p:spPr>
          <a:xfrm>
            <a:off x="5366759" y="2070400"/>
            <a:ext cx="3178841" cy="33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t>Lowe’s Modal Ontological Argument</a:t>
            </a:r>
            <a:endParaRPr dirty="0"/>
          </a:p>
        </p:txBody>
      </p:sp>
      <p:sp>
        <p:nvSpPr>
          <p:cNvPr id="124" name="Shape 124"/>
          <p:cNvSpPr/>
          <p:nvPr/>
        </p:nvSpPr>
        <p:spPr>
          <a:xfrm rot="5400000">
            <a:off x="6169000" y="892300"/>
            <a:ext cx="984600" cy="1595400"/>
          </a:xfrm>
          <a:prstGeom prst="bentArrow">
            <a:avLst>
              <a:gd name="adj1" fmla="val 26119"/>
              <a:gd name="adj2" fmla="val 19048"/>
              <a:gd name="adj3" fmla="val 1374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5400000" flipH="1">
            <a:off x="1594925" y="896950"/>
            <a:ext cx="969900" cy="1600800"/>
          </a:xfrm>
          <a:prstGeom prst="bentArrow">
            <a:avLst>
              <a:gd name="adj1" fmla="val 25000"/>
              <a:gd name="adj2" fmla="val 19048"/>
              <a:gd name="adj3" fmla="val 1374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5870925" y="404100"/>
            <a:ext cx="1455000" cy="506700"/>
          </a:xfrm>
          <a:prstGeom prst="rightArrow">
            <a:avLst>
              <a:gd name="adj1" fmla="val 44888"/>
              <a:gd name="adj2" fmla="val 333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txBox="1"/>
          <p:nvPr/>
        </p:nvSpPr>
        <p:spPr>
          <a:xfrm>
            <a:off x="7447200" y="336000"/>
            <a:ext cx="1455000" cy="64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and many other variants ...</a:t>
            </a:r>
            <a:endParaRPr/>
          </a:p>
        </p:txBody>
      </p:sp>
      <p:sp>
        <p:nvSpPr>
          <p:cNvPr id="2" name="TextBox 1">
            <a:extLst>
              <a:ext uri="{FF2B5EF4-FFF2-40B4-BE49-F238E27FC236}">
                <a16:creationId xmlns:a16="http://schemas.microsoft.com/office/drawing/2014/main" id="{CC5C108F-DB27-D440-978A-DF07EB005060}"/>
              </a:ext>
            </a:extLst>
          </p:cNvPr>
          <p:cNvSpPr txBox="1"/>
          <p:nvPr/>
        </p:nvSpPr>
        <p:spPr>
          <a:xfrm>
            <a:off x="301250" y="4786131"/>
            <a:ext cx="3537033" cy="246221"/>
          </a:xfrm>
          <a:prstGeom prst="rect">
            <a:avLst/>
          </a:prstGeom>
          <a:noFill/>
        </p:spPr>
        <p:txBody>
          <a:bodyPr wrap="square" rtlCol="0">
            <a:spAutoFit/>
          </a:bodyPr>
          <a:lstStyle/>
          <a:p>
            <a:r>
              <a:rPr lang="de-DE" sz="1000" dirty="0"/>
              <a:t>[</a:t>
            </a:r>
            <a:r>
              <a:rPr lang="de-DE" sz="1000" dirty="0" err="1"/>
              <a:t>Benzmüller&amp;Woltzenlogel-P</a:t>
            </a:r>
            <a:r>
              <a:rPr lang="de-DE" sz="1000" dirty="0"/>
              <a:t>., IJCAI, 2016]</a:t>
            </a:r>
          </a:p>
        </p:txBody>
      </p:sp>
      <p:sp>
        <p:nvSpPr>
          <p:cNvPr id="3" name="Rectangle 2">
            <a:extLst>
              <a:ext uri="{FF2B5EF4-FFF2-40B4-BE49-F238E27FC236}">
                <a16:creationId xmlns:a16="http://schemas.microsoft.com/office/drawing/2014/main" id="{492DDDFA-9AD1-FF4D-ACD0-D037664BB310}"/>
              </a:ext>
            </a:extLst>
          </p:cNvPr>
          <p:cNvSpPr/>
          <p:nvPr/>
        </p:nvSpPr>
        <p:spPr>
          <a:xfrm>
            <a:off x="5112280" y="4742025"/>
            <a:ext cx="2972289" cy="246221"/>
          </a:xfrm>
          <a:prstGeom prst="rect">
            <a:avLst/>
          </a:prstGeom>
        </p:spPr>
        <p:txBody>
          <a:bodyPr wrap="none">
            <a:spAutoFit/>
          </a:bodyPr>
          <a:lstStyle/>
          <a:p>
            <a:r>
              <a:rPr lang="de-DE" sz="1000" dirty="0"/>
              <a:t>[</a:t>
            </a:r>
            <a:r>
              <a:rPr lang="de-DE" sz="1000" dirty="0" err="1"/>
              <a:t>Fuenmayor&amp;Benzmüller</a:t>
            </a:r>
            <a:r>
              <a:rPr lang="de-DE" sz="1000" dirty="0"/>
              <a:t>, </a:t>
            </a:r>
            <a:r>
              <a:rPr lang="de-DE" sz="1000" dirty="0" err="1"/>
              <a:t>Log.Univ</a:t>
            </a:r>
            <a:r>
              <a:rPr lang="de-DE" sz="1000" dirty="0"/>
              <a:t>., </a:t>
            </a:r>
            <a:r>
              <a:rPr lang="de-DE" sz="1000" dirty="0" err="1"/>
              <a:t>forthcoming</a:t>
            </a:r>
            <a:r>
              <a:rPr lang="de-DE" sz="10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116EC-9D37-C24F-93F9-C4B297DF3E6C}"/>
              </a:ext>
            </a:extLst>
          </p:cNvPr>
          <p:cNvSpPr>
            <a:spLocks noGrp="1"/>
          </p:cNvSpPr>
          <p:nvPr>
            <p:ph type="title"/>
          </p:nvPr>
        </p:nvSpPr>
        <p:spPr/>
        <p:txBody>
          <a:bodyPr/>
          <a:lstStyle/>
          <a:p>
            <a:r>
              <a:rPr lang="de-DE" dirty="0" err="1"/>
              <a:t>Gödel‘s</a:t>
            </a:r>
            <a:r>
              <a:rPr lang="de-DE" dirty="0"/>
              <a:t> / </a:t>
            </a:r>
            <a:r>
              <a:rPr lang="de-DE" dirty="0" err="1"/>
              <a:t>Scott‘s</a:t>
            </a:r>
            <a:r>
              <a:rPr lang="de-DE" dirty="0"/>
              <a:t> </a:t>
            </a:r>
            <a:r>
              <a:rPr lang="de-DE" dirty="0" err="1"/>
              <a:t>Variants</a:t>
            </a:r>
            <a:r>
              <a:rPr lang="de-DE" dirty="0"/>
              <a:t> </a:t>
            </a:r>
            <a:r>
              <a:rPr lang="de-DE" dirty="0" err="1"/>
              <a:t>of</a:t>
            </a:r>
            <a:r>
              <a:rPr lang="de-DE" dirty="0"/>
              <a:t> </a:t>
            </a:r>
            <a:r>
              <a:rPr lang="de-DE" dirty="0" err="1"/>
              <a:t>the</a:t>
            </a:r>
            <a:r>
              <a:rPr lang="de-DE" dirty="0"/>
              <a:t> </a:t>
            </a:r>
            <a:r>
              <a:rPr lang="de-DE" dirty="0" err="1"/>
              <a:t>Ontological</a:t>
            </a:r>
            <a:r>
              <a:rPr lang="de-DE" dirty="0"/>
              <a:t> Argument</a:t>
            </a:r>
          </a:p>
        </p:txBody>
      </p:sp>
      <p:pic>
        <p:nvPicPr>
          <p:cNvPr id="6" name="Shape 135">
            <a:extLst>
              <a:ext uri="{FF2B5EF4-FFF2-40B4-BE49-F238E27FC236}">
                <a16:creationId xmlns:a16="http://schemas.microsoft.com/office/drawing/2014/main" id="{6651F25B-B452-C649-8D62-D342774A2D36}"/>
              </a:ext>
            </a:extLst>
          </p:cNvPr>
          <p:cNvPicPr preferRelativeResize="0"/>
          <p:nvPr/>
        </p:nvPicPr>
        <p:blipFill>
          <a:blip r:embed="rId2">
            <a:alphaModFix/>
          </a:blip>
          <a:stretch>
            <a:fillRect/>
          </a:stretch>
        </p:blipFill>
        <p:spPr>
          <a:xfrm>
            <a:off x="138592" y="619050"/>
            <a:ext cx="8826600" cy="4731426"/>
          </a:xfrm>
          <a:prstGeom prst="rect">
            <a:avLst/>
          </a:prstGeom>
          <a:noFill/>
          <a:ln>
            <a:noFill/>
          </a:ln>
        </p:spPr>
      </p:pic>
    </p:spTree>
    <p:extLst>
      <p:ext uri="{BB962C8B-B14F-4D97-AF65-F5344CB8AC3E}">
        <p14:creationId xmlns:p14="http://schemas.microsoft.com/office/powerpoint/2010/main" val="168313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5074825" y="126225"/>
            <a:ext cx="3619500" cy="222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Kurt Gödel’s Variant</a:t>
            </a:r>
            <a:r>
              <a:rPr lang="en" dirty="0"/>
              <a:t> </a:t>
            </a:r>
            <a:endParaRPr dirty="0"/>
          </a:p>
          <a:p>
            <a:pPr marL="285750" lvl="0" indent="-285750" rtl="0">
              <a:spcBef>
                <a:spcPts val="0"/>
              </a:spcBef>
              <a:spcAft>
                <a:spcPts val="0"/>
              </a:spcAft>
              <a:buFontTx/>
              <a:buChar char="-"/>
            </a:pPr>
            <a:r>
              <a:rPr lang="en" dirty="0"/>
              <a:t>Higher Order Modal Logic: Quantification over properties and “possible worlds” </a:t>
            </a:r>
          </a:p>
          <a:p>
            <a:pPr marL="285750" lvl="0" indent="-285750" rtl="0">
              <a:spcBef>
                <a:spcPts val="0"/>
              </a:spcBef>
              <a:spcAft>
                <a:spcPts val="0"/>
              </a:spcAft>
              <a:buFontTx/>
              <a:buChar char="-"/>
            </a:pPr>
            <a:r>
              <a:rPr lang="en" dirty="0"/>
              <a:t>Positive properties (say, being honest) are necessarily so. I.e., an alternative world in which being honest is a bad thing would be inconceivable  (see A4)</a:t>
            </a:r>
            <a:endParaRPr dirty="0"/>
          </a:p>
          <a:p>
            <a:pPr marL="0" lvl="0" indent="0" rtl="0">
              <a:spcBef>
                <a:spcPts val="0"/>
              </a:spcBef>
              <a:spcAft>
                <a:spcPts val="0"/>
              </a:spcAft>
              <a:buNone/>
            </a:pPr>
            <a:r>
              <a:rPr lang="en" sz="1200" dirty="0">
                <a:solidFill>
                  <a:schemeClr val="dk1"/>
                </a:solidFill>
              </a:rPr>
              <a:t>-    Inconsistent Axioms</a:t>
            </a:r>
            <a:endParaRPr sz="1200" dirty="0">
              <a:solidFill>
                <a:schemeClr val="dk1"/>
              </a:solidFill>
            </a:endParaRPr>
          </a:p>
          <a:p>
            <a:pPr marL="0" lvl="0" indent="0" rtl="0">
              <a:spcBef>
                <a:spcPts val="0"/>
              </a:spcBef>
              <a:spcAft>
                <a:spcPts val="0"/>
              </a:spcAft>
              <a:buNone/>
            </a:pPr>
            <a:r>
              <a:rPr lang="en" sz="1200" dirty="0">
                <a:solidFill>
                  <a:schemeClr val="dk1"/>
                </a:solidFill>
              </a:rPr>
              <a:t>-    Modal Collapse: No free will?</a:t>
            </a:r>
            <a:endParaRPr sz="1200" dirty="0"/>
          </a:p>
          <a:p>
            <a:pPr marL="0" lvl="0" indent="0" rtl="0">
              <a:spcBef>
                <a:spcPts val="0"/>
              </a:spcBef>
              <a:spcAft>
                <a:spcPts val="0"/>
              </a:spcAft>
              <a:buNone/>
            </a:pPr>
            <a:endParaRPr sz="1200" dirty="0"/>
          </a:p>
        </p:txBody>
      </p:sp>
      <p:sp>
        <p:nvSpPr>
          <p:cNvPr id="133" name="Shape 133"/>
          <p:cNvSpPr txBox="1"/>
          <p:nvPr/>
        </p:nvSpPr>
        <p:spPr>
          <a:xfrm>
            <a:off x="5074825" y="2032675"/>
            <a:ext cx="3619500" cy="1488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Dana Scott’s Variant</a:t>
            </a:r>
            <a:r>
              <a:rPr lang="en" dirty="0"/>
              <a:t> </a:t>
            </a:r>
            <a:endParaRPr dirty="0"/>
          </a:p>
          <a:p>
            <a:pPr marL="285750" lvl="0" indent="-285750" rtl="0">
              <a:spcBef>
                <a:spcPts val="0"/>
              </a:spcBef>
              <a:spcAft>
                <a:spcPts val="0"/>
              </a:spcAft>
              <a:buFontTx/>
              <a:buChar char="-"/>
            </a:pPr>
            <a:r>
              <a:rPr lang="en" dirty="0"/>
              <a:t>Similar to Gödel’s</a:t>
            </a:r>
            <a:endParaRPr dirty="0"/>
          </a:p>
          <a:p>
            <a:pPr marL="285750" lvl="0" indent="-285750" rtl="0">
              <a:spcBef>
                <a:spcPts val="0"/>
              </a:spcBef>
              <a:spcAft>
                <a:spcPts val="0"/>
              </a:spcAft>
              <a:buFontTx/>
              <a:buChar char="-"/>
            </a:pPr>
            <a:r>
              <a:rPr lang="en" dirty="0"/>
              <a:t>Avoids inconsistency: Essential properties must be possessed by the individuals that feature them</a:t>
            </a:r>
            <a:endParaRPr dirty="0"/>
          </a:p>
          <a:p>
            <a:pPr marL="0" lvl="0" indent="0" rtl="0">
              <a:spcBef>
                <a:spcPts val="0"/>
              </a:spcBef>
              <a:spcAft>
                <a:spcPts val="0"/>
              </a:spcAft>
              <a:buNone/>
            </a:pPr>
            <a:endParaRPr sz="1200" dirty="0"/>
          </a:p>
        </p:txBody>
      </p:sp>
      <p:sp>
        <p:nvSpPr>
          <p:cNvPr id="134" name="Shape 134"/>
          <p:cNvSpPr txBox="1"/>
          <p:nvPr/>
        </p:nvSpPr>
        <p:spPr>
          <a:xfrm>
            <a:off x="5141350" y="3447575"/>
            <a:ext cx="3619500" cy="138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Anthony Anderson’s Variant</a:t>
            </a:r>
            <a:r>
              <a:rPr lang="en" dirty="0"/>
              <a:t> </a:t>
            </a:r>
            <a:endParaRPr dirty="0"/>
          </a:p>
          <a:p>
            <a:pPr marL="285750" lvl="0" indent="-285750" rtl="0">
              <a:spcBef>
                <a:spcPts val="0"/>
              </a:spcBef>
              <a:spcAft>
                <a:spcPts val="0"/>
              </a:spcAft>
              <a:buFontTx/>
              <a:buChar char="-"/>
            </a:pPr>
            <a:r>
              <a:rPr lang="en" dirty="0"/>
              <a:t>Similar to Gödel’s</a:t>
            </a:r>
            <a:endParaRPr dirty="0"/>
          </a:p>
          <a:p>
            <a:pPr marL="285750" lvl="0" indent="-285750" rtl="0">
              <a:spcBef>
                <a:spcPts val="0"/>
              </a:spcBef>
              <a:spcAft>
                <a:spcPts val="0"/>
              </a:spcAft>
              <a:buFontTx/>
              <a:buChar char="-"/>
            </a:pPr>
            <a:r>
              <a:rPr lang="en" dirty="0"/>
              <a:t>Avoids Modal Collapse by allowing </a:t>
            </a:r>
          </a:p>
          <a:p>
            <a:pPr marL="285750" lvl="0" indent="-285750" rtl="0">
              <a:spcBef>
                <a:spcPts val="0"/>
              </a:spcBef>
              <a:spcAft>
                <a:spcPts val="0"/>
              </a:spcAft>
              <a:buFontTx/>
              <a:buChar char="-"/>
            </a:pPr>
            <a:r>
              <a:rPr lang="en" dirty="0"/>
              <a:t>properties that are neither positive nor negative (see A1)</a:t>
            </a:r>
            <a:endParaRPr dirty="0"/>
          </a:p>
          <a:p>
            <a:pPr marL="0" lvl="0" indent="0" rtl="0">
              <a:spcBef>
                <a:spcPts val="0"/>
              </a:spcBef>
              <a:spcAft>
                <a:spcPts val="0"/>
              </a:spcAft>
              <a:buNone/>
            </a:pPr>
            <a:endParaRPr sz="1200" dirty="0"/>
          </a:p>
        </p:txBody>
      </p:sp>
      <p:pic>
        <p:nvPicPr>
          <p:cNvPr id="135" name="Shape 135"/>
          <p:cNvPicPr preferRelativeResize="0"/>
          <p:nvPr/>
        </p:nvPicPr>
        <p:blipFill>
          <a:blip r:embed="rId3">
            <a:alphaModFix/>
          </a:blip>
          <a:stretch>
            <a:fillRect/>
          </a:stretch>
        </p:blipFill>
        <p:spPr>
          <a:xfrm>
            <a:off x="27600" y="509980"/>
            <a:ext cx="4980500" cy="3010995"/>
          </a:xfrm>
          <a:prstGeom prst="rect">
            <a:avLst/>
          </a:prstGeom>
          <a:noFill/>
          <a:ln>
            <a:noFill/>
          </a:ln>
        </p:spPr>
      </p:pic>
      <p:sp>
        <p:nvSpPr>
          <p:cNvPr id="136" name="Shape 136"/>
          <p:cNvSpPr txBox="1"/>
          <p:nvPr/>
        </p:nvSpPr>
        <p:spPr>
          <a:xfrm>
            <a:off x="27600" y="3521075"/>
            <a:ext cx="4544400" cy="145496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t>Melvin Fitting’s Variant</a:t>
            </a:r>
            <a:r>
              <a:rPr lang="en" dirty="0"/>
              <a:t> </a:t>
            </a:r>
            <a:endParaRPr dirty="0"/>
          </a:p>
          <a:p>
            <a:pPr marL="285750" lvl="0" indent="-285750" rtl="0">
              <a:spcBef>
                <a:spcPts val="0"/>
              </a:spcBef>
              <a:spcAft>
                <a:spcPts val="0"/>
              </a:spcAft>
              <a:buFontTx/>
              <a:buChar char="-"/>
            </a:pPr>
            <a:r>
              <a:rPr lang="en" dirty="0"/>
              <a:t>Similar to Scott’s </a:t>
            </a:r>
          </a:p>
          <a:p>
            <a:pPr marL="285750" lvl="0" indent="-285750" rtl="0">
              <a:spcBef>
                <a:spcPts val="0"/>
              </a:spcBef>
              <a:spcAft>
                <a:spcPts val="0"/>
              </a:spcAft>
              <a:buFontTx/>
              <a:buChar char="-"/>
            </a:pPr>
            <a:r>
              <a:rPr lang="en" dirty="0"/>
              <a:t>Avoids Modal Collapse: uses </a:t>
            </a:r>
            <a:r>
              <a:rPr lang="en" dirty="0" err="1"/>
              <a:t>intensional</a:t>
            </a:r>
            <a:r>
              <a:rPr lang="en" dirty="0"/>
              <a:t> types and postulates that only extensional properties can be said to be positive or negative</a:t>
            </a:r>
            <a:endParaRPr dirty="0"/>
          </a:p>
        </p:txBody>
      </p:sp>
      <p:sp>
        <p:nvSpPr>
          <p:cNvPr id="137" name="Shape 137"/>
          <p:cNvSpPr txBox="1"/>
          <p:nvPr/>
        </p:nvSpPr>
        <p:spPr>
          <a:xfrm>
            <a:off x="96275" y="126225"/>
            <a:ext cx="3866100" cy="55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t>Gödel/Scott’s Ontological Argument</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71900" y="521000"/>
            <a:ext cx="8222100" cy="8745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1000"/>
              </a:spcAft>
              <a:buNone/>
            </a:pPr>
            <a:r>
              <a:rPr lang="en" sz="2800" dirty="0">
                <a:solidFill>
                  <a:srgbClr val="FFFFFF"/>
                </a:solidFill>
              </a:rPr>
              <a:t>Lessons Learned</a:t>
            </a:r>
            <a:endParaRPr sz="2800" dirty="0">
              <a:solidFill>
                <a:srgbClr val="FFFFFF"/>
              </a:solidFill>
            </a:endParaRPr>
          </a:p>
        </p:txBody>
      </p:sp>
      <p:sp>
        <p:nvSpPr>
          <p:cNvPr id="143" name="Shape 143"/>
          <p:cNvSpPr txBox="1">
            <a:spLocks noGrp="1"/>
          </p:cNvSpPr>
          <p:nvPr>
            <p:ph type="body" idx="1"/>
          </p:nvPr>
        </p:nvSpPr>
        <p:spPr>
          <a:xfrm>
            <a:off x="268650" y="1881600"/>
            <a:ext cx="8425350" cy="2969700"/>
          </a:xfrm>
          <a:prstGeom prst="rect">
            <a:avLst/>
          </a:prstGeom>
        </p:spPr>
        <p:txBody>
          <a:bodyPr spcFirstLastPara="1" wrap="square" lIns="91425" tIns="91425" rIns="91425" bIns="91425" anchor="t" anchorCtr="0">
            <a:noAutofit/>
          </a:bodyPr>
          <a:lstStyle/>
          <a:p>
            <a:pPr marL="0" lvl="0" indent="0">
              <a:buNone/>
            </a:pPr>
            <a:r>
              <a:rPr lang="en" dirty="0">
                <a:solidFill>
                  <a:srgbClr val="434343"/>
                </a:solidFill>
              </a:rPr>
              <a:t>Analyzing Arguments in Metaphysics is</a:t>
            </a:r>
          </a:p>
          <a:p>
            <a:pPr marL="0" lvl="0" indent="0">
              <a:buNone/>
            </a:pPr>
            <a:endParaRPr dirty="0">
              <a:solidFill>
                <a:srgbClr val="434343"/>
              </a:solidFill>
            </a:endParaRPr>
          </a:p>
          <a:p>
            <a:pPr marL="457200" lvl="0" indent="-342900" rtl="0">
              <a:spcBef>
                <a:spcPts val="0"/>
              </a:spcBef>
              <a:spcAft>
                <a:spcPts val="0"/>
              </a:spcAft>
              <a:buClr>
                <a:srgbClr val="434343"/>
              </a:buClr>
              <a:buSzPts val="1800"/>
              <a:buChar char="●"/>
            </a:pPr>
            <a:r>
              <a:rPr lang="en" dirty="0">
                <a:solidFill>
                  <a:srgbClr val="434343"/>
                </a:solidFill>
              </a:rPr>
              <a:t>not only about proving facts by logical deduction (logic as </a:t>
            </a:r>
            <a:r>
              <a:rPr lang="en" i="1" dirty="0" err="1">
                <a:solidFill>
                  <a:srgbClr val="434343"/>
                </a:solidFill>
              </a:rPr>
              <a:t>ars</a:t>
            </a:r>
            <a:r>
              <a:rPr lang="en" i="1" dirty="0">
                <a:solidFill>
                  <a:srgbClr val="434343"/>
                </a:solidFill>
              </a:rPr>
              <a:t> </a:t>
            </a:r>
            <a:r>
              <a:rPr lang="en" i="1" dirty="0" err="1">
                <a:solidFill>
                  <a:srgbClr val="434343"/>
                </a:solidFill>
              </a:rPr>
              <a:t>iudicandi</a:t>
            </a:r>
            <a:r>
              <a:rPr lang="en" dirty="0">
                <a:solidFill>
                  <a:srgbClr val="434343"/>
                </a:solidFill>
              </a:rPr>
              <a:t>),</a:t>
            </a:r>
            <a:endParaRPr dirty="0">
              <a:solidFill>
                <a:srgbClr val="434343"/>
              </a:solidFill>
            </a:endParaRPr>
          </a:p>
          <a:p>
            <a:pPr marL="0" lvl="0" indent="0" rtl="0">
              <a:spcBef>
                <a:spcPts val="0"/>
              </a:spcBef>
              <a:spcAft>
                <a:spcPts val="0"/>
              </a:spcAft>
              <a:buNone/>
            </a:pPr>
            <a:endParaRPr dirty="0">
              <a:solidFill>
                <a:srgbClr val="434343"/>
              </a:solidFill>
            </a:endParaRPr>
          </a:p>
          <a:p>
            <a:pPr marL="457200" lvl="0" indent="-342900" rtl="0">
              <a:lnSpc>
                <a:spcPct val="115000"/>
              </a:lnSpc>
              <a:spcBef>
                <a:spcPts val="0"/>
              </a:spcBef>
              <a:spcAft>
                <a:spcPts val="1000"/>
              </a:spcAft>
              <a:buClr>
                <a:srgbClr val="434343"/>
              </a:buClr>
              <a:buSzPts val="1800"/>
              <a:buChar char="●"/>
            </a:pPr>
            <a:r>
              <a:rPr lang="de-DE" dirty="0">
                <a:solidFill>
                  <a:srgbClr val="434343"/>
                </a:solidFill>
              </a:rPr>
              <a:t>b</a:t>
            </a:r>
            <a:r>
              <a:rPr lang="en" dirty="0" err="1">
                <a:solidFill>
                  <a:srgbClr val="434343"/>
                </a:solidFill>
              </a:rPr>
              <a:t>ut</a:t>
            </a:r>
            <a:r>
              <a:rPr lang="en" dirty="0">
                <a:solidFill>
                  <a:srgbClr val="434343"/>
                </a:solidFill>
              </a:rPr>
              <a:t> also about understanding concepts better, highlighting inconsistencies, redundancies, implicit assumptions, etc. (logic as </a:t>
            </a:r>
            <a:r>
              <a:rPr lang="en" i="1" dirty="0" err="1">
                <a:solidFill>
                  <a:srgbClr val="434343"/>
                </a:solidFill>
              </a:rPr>
              <a:t>ars</a:t>
            </a:r>
            <a:r>
              <a:rPr lang="en" i="1" dirty="0">
                <a:solidFill>
                  <a:srgbClr val="434343"/>
                </a:solidFill>
              </a:rPr>
              <a:t> </a:t>
            </a:r>
            <a:r>
              <a:rPr lang="en" i="1" dirty="0" err="1">
                <a:solidFill>
                  <a:srgbClr val="434343"/>
                </a:solidFill>
              </a:rPr>
              <a:t>explanandi</a:t>
            </a:r>
            <a:r>
              <a:rPr lang="en" dirty="0">
                <a:solidFill>
                  <a:srgbClr val="434343"/>
                </a:solidFill>
              </a:rPr>
              <a:t>).</a:t>
            </a:r>
            <a:endParaRPr b="1" i="1" dirty="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Logic as </a:t>
            </a:r>
            <a:r>
              <a:rPr lang="en" sz="3200" b="0" i="1" u="none" strike="noStrike" cap="none">
                <a:solidFill>
                  <a:schemeClr val="lt1"/>
                </a:solidFill>
                <a:latin typeface="Roboto"/>
                <a:ea typeface="Roboto"/>
                <a:cs typeface="Roboto"/>
                <a:sym typeface="Roboto"/>
              </a:rPr>
              <a:t>ars explanandi:</a:t>
            </a:r>
            <a:br>
              <a:rPr lang="en" sz="3200" b="0" i="1" u="none" strike="noStrike" cap="none">
                <a:solidFill>
                  <a:schemeClr val="lt1"/>
                </a:solidFill>
                <a:latin typeface="Roboto"/>
                <a:ea typeface="Roboto"/>
                <a:cs typeface="Roboto"/>
                <a:sym typeface="Roboto"/>
              </a:rPr>
            </a:br>
            <a:r>
              <a:rPr lang="en" sz="3200" b="0" i="0" u="none" strike="noStrike" cap="none">
                <a:solidFill>
                  <a:schemeClr val="lt1"/>
                </a:solidFill>
                <a:latin typeface="Roboto"/>
                <a:ea typeface="Roboto"/>
                <a:cs typeface="Roboto"/>
                <a:sym typeface="Roboto"/>
              </a:rPr>
              <a:t>Tackling the Problem of Formalization</a:t>
            </a:r>
            <a:endParaRPr sz="3200" b="0" i="1" u="none" strike="noStrike" cap="none">
              <a:solidFill>
                <a:schemeClr val="lt1"/>
              </a:solidFill>
              <a:latin typeface="Roboto"/>
              <a:ea typeface="Roboto"/>
              <a:cs typeface="Roboto"/>
              <a:sym typeface="Roboto"/>
            </a:endParaRPr>
          </a:p>
        </p:txBody>
      </p:sp>
      <p:pic>
        <p:nvPicPr>
          <p:cNvPr id="149" name="Shape 149"/>
          <p:cNvPicPr preferRelativeResize="0"/>
          <p:nvPr/>
        </p:nvPicPr>
        <p:blipFill rotWithShape="1">
          <a:blip r:embed="rId3">
            <a:alphaModFix/>
          </a:blip>
          <a:srcRect/>
          <a:stretch/>
        </p:blipFill>
        <p:spPr>
          <a:xfrm>
            <a:off x="4037100" y="2496113"/>
            <a:ext cx="1586450" cy="1123000"/>
          </a:xfrm>
          <a:prstGeom prst="rect">
            <a:avLst/>
          </a:prstGeom>
          <a:noFill/>
          <a:ln>
            <a:noFill/>
          </a:ln>
        </p:spPr>
      </p:pic>
      <p:pic>
        <p:nvPicPr>
          <p:cNvPr id="150" name="Shape 150"/>
          <p:cNvPicPr preferRelativeResize="0"/>
          <p:nvPr/>
        </p:nvPicPr>
        <p:blipFill rotWithShape="1">
          <a:blip r:embed="rId4">
            <a:alphaModFix/>
          </a:blip>
          <a:srcRect/>
          <a:stretch/>
        </p:blipFill>
        <p:spPr>
          <a:xfrm>
            <a:off x="6007395" y="2268299"/>
            <a:ext cx="2949880" cy="2048519"/>
          </a:xfrm>
          <a:prstGeom prst="rect">
            <a:avLst/>
          </a:prstGeom>
          <a:noFill/>
          <a:ln>
            <a:noFill/>
          </a:ln>
        </p:spPr>
      </p:pic>
      <p:pic>
        <p:nvPicPr>
          <p:cNvPr id="151" name="Shape 151"/>
          <p:cNvPicPr preferRelativeResize="0"/>
          <p:nvPr/>
        </p:nvPicPr>
        <p:blipFill rotWithShape="1">
          <a:blip r:embed="rId5">
            <a:alphaModFix/>
          </a:blip>
          <a:srcRect/>
          <a:stretch/>
        </p:blipFill>
        <p:spPr>
          <a:xfrm>
            <a:off x="166375" y="2052085"/>
            <a:ext cx="3501858" cy="2610866"/>
          </a:xfrm>
          <a:prstGeom prst="rect">
            <a:avLst/>
          </a:prstGeom>
          <a:noFill/>
          <a:ln>
            <a:noFill/>
          </a:ln>
        </p:spPr>
      </p:pic>
      <p:cxnSp>
        <p:nvCxnSpPr>
          <p:cNvPr id="152" name="Shape 152"/>
          <p:cNvCxnSpPr>
            <a:cxnSpLocks/>
            <a:endCxn id="149" idx="1"/>
          </p:cNvCxnSpPr>
          <p:nvPr/>
        </p:nvCxnSpPr>
        <p:spPr>
          <a:xfrm>
            <a:off x="3668233" y="3057613"/>
            <a:ext cx="368867" cy="0"/>
          </a:xfrm>
          <a:prstGeom prst="straightConnector1">
            <a:avLst/>
          </a:prstGeom>
          <a:noFill/>
          <a:ln w="38100" cap="flat" cmpd="sng">
            <a:solidFill>
              <a:schemeClr val="dk2"/>
            </a:solidFill>
            <a:prstDash val="solid"/>
            <a:round/>
            <a:headEnd type="none" w="sm" len="sm"/>
            <a:tailEnd type="triangle" w="med" len="med"/>
          </a:ln>
        </p:spPr>
      </p:cxnSp>
      <p:cxnSp>
        <p:nvCxnSpPr>
          <p:cNvPr id="153" name="Shape 153"/>
          <p:cNvCxnSpPr>
            <a:cxnSpLocks/>
            <a:stCxn id="149" idx="3"/>
          </p:cNvCxnSpPr>
          <p:nvPr/>
        </p:nvCxnSpPr>
        <p:spPr>
          <a:xfrm>
            <a:off x="5623550" y="3057613"/>
            <a:ext cx="383845" cy="0"/>
          </a:xfrm>
          <a:prstGeom prst="straightConnector1">
            <a:avLst/>
          </a:prstGeom>
          <a:noFill/>
          <a:ln w="38100" cap="flat" cmpd="sng">
            <a:solidFill>
              <a:schemeClr val="dk2"/>
            </a:solidFill>
            <a:prstDash val="solid"/>
            <a:round/>
            <a:headEnd type="none" w="sm" len="sm"/>
            <a:tailEnd type="triangle" w="med" len="med"/>
          </a:ln>
        </p:spPr>
      </p:cxnSp>
      <p:pic>
        <p:nvPicPr>
          <p:cNvPr id="154" name="Shape 154"/>
          <p:cNvPicPr preferRelativeResize="0"/>
          <p:nvPr/>
        </p:nvPicPr>
        <p:blipFill rotWithShape="1">
          <a:blip r:embed="rId6">
            <a:alphaModFix/>
          </a:blip>
          <a:srcRect/>
          <a:stretch/>
        </p:blipFill>
        <p:spPr>
          <a:xfrm>
            <a:off x="4480224" y="3846950"/>
            <a:ext cx="816000" cy="81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200"/>
              <a:buFont typeface="Roboto"/>
              <a:buNone/>
            </a:pPr>
            <a:r>
              <a:rPr lang="en" sz="2800" b="0" i="0" u="none" strike="noStrike" cap="none" dirty="0">
                <a:solidFill>
                  <a:schemeClr val="lt1"/>
                </a:solidFill>
                <a:latin typeface="Roboto"/>
                <a:ea typeface="Roboto"/>
                <a:cs typeface="Roboto"/>
                <a:sym typeface="Roboto"/>
              </a:rPr>
              <a:t>Past Approaches to the Problem of Formalization</a:t>
            </a:r>
            <a:endParaRPr sz="2800" b="0" i="1" u="none" strike="noStrike" cap="none" dirty="0">
              <a:solidFill>
                <a:schemeClr val="lt1"/>
              </a:solidFill>
              <a:latin typeface="Roboto"/>
              <a:ea typeface="Roboto"/>
              <a:cs typeface="Roboto"/>
              <a:sym typeface="Roboto"/>
            </a:endParaRPr>
          </a:p>
        </p:txBody>
      </p:sp>
      <p:sp>
        <p:nvSpPr>
          <p:cNvPr id="160" name="Shape 160"/>
          <p:cNvSpPr txBox="1"/>
          <p:nvPr/>
        </p:nvSpPr>
        <p:spPr>
          <a:xfrm>
            <a:off x="435054" y="1037969"/>
            <a:ext cx="8489796" cy="4213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Project I: Development of an effective formalization procedure for natural language</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Davidson’s Theory of Meaning (e.g. Logic of Actions and Events)</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Chomsky’s Generative Grammar</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Montague Universal Grammar (and followers: DRT, DPL, etc.)</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Reflective Equilibrium Method (e.g. </a:t>
            </a:r>
            <a:r>
              <a:rPr lang="en" sz="1400" b="0" i="0" u="none" strike="noStrike" cap="none" dirty="0" err="1">
                <a:solidFill>
                  <a:srgbClr val="000000"/>
                </a:solidFill>
                <a:latin typeface="Arial"/>
                <a:ea typeface="Arial"/>
                <a:cs typeface="Arial"/>
                <a:sym typeface="Arial"/>
              </a:rPr>
              <a:t>Peregrin</a:t>
            </a:r>
            <a:r>
              <a:rPr lang="en" sz="1400" b="0" i="0" u="none" strike="noStrike" cap="none" dirty="0">
                <a:solidFill>
                  <a:srgbClr val="000000"/>
                </a:solidFill>
                <a:latin typeface="Arial"/>
                <a:ea typeface="Arial"/>
                <a:cs typeface="Arial"/>
                <a:sym typeface="Arial"/>
              </a:rPr>
              <a:t> and </a:t>
            </a:r>
            <a:r>
              <a:rPr lang="en" sz="1400" b="0" i="0" u="none" strike="noStrike" cap="none" dirty="0" err="1">
                <a:solidFill>
                  <a:srgbClr val="000000"/>
                </a:solidFill>
                <a:latin typeface="Arial"/>
                <a:ea typeface="Arial"/>
                <a:cs typeface="Arial"/>
                <a:sym typeface="Arial"/>
              </a:rPr>
              <a:t>Svodoba</a:t>
            </a:r>
            <a:r>
              <a:rPr lang="en" sz="1400" b="0" i="0" u="none" strike="noStrike" cap="none" dirty="0">
                <a:solidFill>
                  <a:srgbClr val="000000"/>
                </a:solidFill>
                <a:latin typeface="Arial"/>
                <a:ea typeface="Arial"/>
                <a:cs typeface="Arial"/>
                <a:sym typeface="Arial"/>
              </a:rPr>
              <a:t> 2017)</a:t>
            </a:r>
            <a:endParaRPr dirty="0"/>
          </a:p>
          <a:p>
            <a:pPr marL="285750" marR="0" lvl="2"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Project II: Develop criteria to evaluate formalization attempts</a:t>
            </a:r>
            <a:endParaRPr lang="en" b="1" dirty="0"/>
          </a:p>
          <a:p>
            <a:pPr marL="0" marR="0" lvl="2"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(e.g. is a given formula is an adequate formalization of some given natural language text)</a:t>
            </a:r>
            <a:endParaRPr dirty="0"/>
          </a:p>
          <a:p>
            <a:pPr marL="0" marR="0" lvl="2"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err="1">
                <a:solidFill>
                  <a:srgbClr val="000000"/>
                </a:solidFill>
                <a:latin typeface="Arial"/>
                <a:ea typeface="Arial"/>
                <a:cs typeface="Arial"/>
                <a:sym typeface="Arial"/>
              </a:rPr>
              <a:t>Blau</a:t>
            </a:r>
            <a:r>
              <a:rPr lang="en" sz="1400" b="0" i="0" u="none" strike="noStrike" cap="none" dirty="0">
                <a:solidFill>
                  <a:srgbClr val="000000"/>
                </a:solidFill>
                <a:latin typeface="Arial"/>
                <a:ea typeface="Arial"/>
                <a:cs typeface="Arial"/>
                <a:sym typeface="Arial"/>
              </a:rPr>
              <a:t>, U.: 1977, Die </a:t>
            </a:r>
            <a:r>
              <a:rPr lang="en" sz="1400" b="0" i="0" u="none" strike="noStrike" cap="none" dirty="0" err="1">
                <a:solidFill>
                  <a:srgbClr val="000000"/>
                </a:solidFill>
                <a:latin typeface="Arial"/>
                <a:ea typeface="Arial"/>
                <a:cs typeface="Arial"/>
                <a:sym typeface="Arial"/>
              </a:rPr>
              <a:t>dreiwertige</a:t>
            </a:r>
            <a:r>
              <a:rPr lang="en" sz="1400" b="0" i="0" u="none" strike="noStrike" cap="none" dirty="0">
                <a:solidFill>
                  <a:srgbClr val="000000"/>
                </a:solidFill>
                <a:latin typeface="Arial"/>
                <a:ea typeface="Arial"/>
                <a:cs typeface="Arial"/>
                <a:sym typeface="Arial"/>
              </a:rPr>
              <a:t> </a:t>
            </a:r>
            <a:r>
              <a:rPr lang="en" sz="1400" b="0" i="0" u="none" strike="noStrike" cap="none" dirty="0" err="1">
                <a:solidFill>
                  <a:srgbClr val="000000"/>
                </a:solidFill>
                <a:latin typeface="Arial"/>
                <a:ea typeface="Arial"/>
                <a:cs typeface="Arial"/>
                <a:sym typeface="Arial"/>
              </a:rPr>
              <a:t>Logik</a:t>
            </a:r>
            <a:r>
              <a:rPr lang="en" sz="1400" b="0" i="0" u="none" strike="noStrike" cap="none" dirty="0">
                <a:solidFill>
                  <a:srgbClr val="000000"/>
                </a:solidFill>
                <a:latin typeface="Arial"/>
                <a:ea typeface="Arial"/>
                <a:cs typeface="Arial"/>
                <a:sym typeface="Arial"/>
              </a:rPr>
              <a:t> der </a:t>
            </a:r>
            <a:r>
              <a:rPr lang="en" sz="1400" b="0" i="0" u="none" strike="noStrike" cap="none" dirty="0" err="1">
                <a:solidFill>
                  <a:srgbClr val="000000"/>
                </a:solidFill>
                <a:latin typeface="Arial"/>
                <a:ea typeface="Arial"/>
                <a:cs typeface="Arial"/>
                <a:sym typeface="Arial"/>
              </a:rPr>
              <a:t>Sprache</a:t>
            </a:r>
            <a:endParaRPr sz="1400" b="0" i="0" u="none" strike="noStrike" cap="none" dirty="0">
              <a:solidFill>
                <a:srgbClr val="000000"/>
              </a:solidFill>
              <a:latin typeface="Arial"/>
              <a:ea typeface="Arial"/>
              <a:cs typeface="Arial"/>
              <a:sym typeface="Arial"/>
            </a:endParaRPr>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Epstein, R. L.: 1990/4, The Semantic Foundations of Logic (Parts I - II) </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Sainsbury, R. M.: 2001 (1991), Logical Forms.</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Brun, G.: 2004, Die </a:t>
            </a:r>
            <a:r>
              <a:rPr lang="en" sz="1400" b="0" i="0" u="none" strike="noStrike" cap="none" dirty="0" err="1">
                <a:solidFill>
                  <a:srgbClr val="000000"/>
                </a:solidFill>
                <a:latin typeface="Arial"/>
                <a:ea typeface="Arial"/>
                <a:cs typeface="Arial"/>
                <a:sym typeface="Arial"/>
              </a:rPr>
              <a:t>richtige</a:t>
            </a:r>
            <a:r>
              <a:rPr lang="en" sz="1400" b="0" i="0" u="none" strike="noStrike" cap="none" dirty="0">
                <a:solidFill>
                  <a:srgbClr val="000000"/>
                </a:solidFill>
                <a:latin typeface="Arial"/>
                <a:ea typeface="Arial"/>
                <a:cs typeface="Arial"/>
                <a:sym typeface="Arial"/>
              </a:rPr>
              <a:t> Formel. </a:t>
            </a:r>
            <a:r>
              <a:rPr lang="en" sz="1400" b="0" i="0" u="none" strike="noStrike" cap="none" dirty="0" err="1">
                <a:solidFill>
                  <a:srgbClr val="000000"/>
                </a:solidFill>
                <a:latin typeface="Arial"/>
                <a:ea typeface="Arial"/>
                <a:cs typeface="Arial"/>
                <a:sym typeface="Arial"/>
              </a:rPr>
              <a:t>Philosophische</a:t>
            </a:r>
            <a:r>
              <a:rPr lang="en" sz="1400" b="0" i="0" u="none" strike="noStrike" cap="none" dirty="0">
                <a:solidFill>
                  <a:srgbClr val="000000"/>
                </a:solidFill>
                <a:latin typeface="Arial"/>
                <a:ea typeface="Arial"/>
                <a:cs typeface="Arial"/>
                <a:sym typeface="Arial"/>
              </a:rPr>
              <a:t> </a:t>
            </a:r>
            <a:r>
              <a:rPr lang="en" sz="1400" b="0" i="0" u="none" strike="noStrike" cap="none" dirty="0" err="1">
                <a:solidFill>
                  <a:srgbClr val="000000"/>
                </a:solidFill>
                <a:latin typeface="Arial"/>
                <a:ea typeface="Arial"/>
                <a:cs typeface="Arial"/>
                <a:sym typeface="Arial"/>
              </a:rPr>
              <a:t>Probleme</a:t>
            </a:r>
            <a:r>
              <a:rPr lang="en" sz="1400" b="0" i="0" u="none" strike="noStrike" cap="none" dirty="0">
                <a:solidFill>
                  <a:srgbClr val="000000"/>
                </a:solidFill>
                <a:latin typeface="Arial"/>
                <a:ea typeface="Arial"/>
                <a:cs typeface="Arial"/>
                <a:sym typeface="Arial"/>
              </a:rPr>
              <a:t> der </a:t>
            </a:r>
            <a:r>
              <a:rPr lang="en" sz="1400" b="0" i="0" u="none" strike="noStrike" cap="none" dirty="0" err="1">
                <a:solidFill>
                  <a:srgbClr val="000000"/>
                </a:solidFill>
                <a:latin typeface="Arial"/>
                <a:ea typeface="Arial"/>
                <a:cs typeface="Arial"/>
                <a:sym typeface="Arial"/>
              </a:rPr>
              <a:t>logischen</a:t>
            </a:r>
            <a:r>
              <a:rPr lang="en" sz="1400" b="0" i="0" u="none" strike="noStrike" cap="none" dirty="0">
                <a:solidFill>
                  <a:srgbClr val="000000"/>
                </a:solidFill>
                <a:latin typeface="Arial"/>
                <a:ea typeface="Arial"/>
                <a:cs typeface="Arial"/>
                <a:sym typeface="Arial"/>
              </a:rPr>
              <a:t> </a:t>
            </a:r>
            <a:r>
              <a:rPr lang="en" sz="1400" b="0" i="0" u="none" strike="noStrike" cap="none" dirty="0" err="1">
                <a:solidFill>
                  <a:srgbClr val="000000"/>
                </a:solidFill>
                <a:latin typeface="Arial"/>
                <a:ea typeface="Arial"/>
                <a:cs typeface="Arial"/>
                <a:sym typeface="Arial"/>
              </a:rPr>
              <a:t>Formalisierung</a:t>
            </a:r>
            <a:r>
              <a:rPr lang="en" sz="1400" b="0" i="0" u="none" strike="noStrike" cap="none" dirty="0">
                <a:solidFill>
                  <a:srgbClr val="000000"/>
                </a:solidFill>
                <a:latin typeface="Arial"/>
                <a:ea typeface="Arial"/>
                <a:cs typeface="Arial"/>
                <a:sym typeface="Arial"/>
              </a:rPr>
              <a:t>.</a:t>
            </a:r>
            <a:endParaRPr dirty="0"/>
          </a:p>
          <a:p>
            <a:pPr marL="285750" marR="0" lvl="2" indent="-285750" algn="l" rtl="0">
              <a:lnSpc>
                <a:spcPct val="100000"/>
              </a:lnSpc>
              <a:spcBef>
                <a:spcPts val="0"/>
              </a:spcBef>
              <a:spcAft>
                <a:spcPts val="0"/>
              </a:spcAft>
              <a:buClr>
                <a:srgbClr val="000000"/>
              </a:buClr>
              <a:buSzPts val="1400"/>
              <a:buFont typeface="Noto Sans Symbols"/>
              <a:buChar char="➢"/>
            </a:pPr>
            <a:r>
              <a:rPr lang="en" sz="1400" b="0" i="0" u="none" strike="noStrike" cap="none" dirty="0">
                <a:solidFill>
                  <a:srgbClr val="000000"/>
                </a:solidFill>
                <a:latin typeface="Arial"/>
                <a:ea typeface="Arial"/>
                <a:cs typeface="Arial"/>
                <a:sym typeface="Arial"/>
              </a:rPr>
              <a:t>Baumgartner M. and Lampert T. (2008) Adequate formalization.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2198</Words>
  <Application>Microsoft Macintosh PowerPoint</Application>
  <PresentationFormat>On-screen Show (16:9)</PresentationFormat>
  <Paragraphs>260</Paragraphs>
  <Slides>32</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Times New Roman</vt:lpstr>
      <vt:lpstr>Roboto</vt:lpstr>
      <vt:lpstr>Arial</vt:lpstr>
      <vt:lpstr>Noto Sans Symbols</vt:lpstr>
      <vt:lpstr>Simple Light</vt:lpstr>
      <vt:lpstr>Material</vt:lpstr>
      <vt:lpstr>Computational Hermeneutics: Using Computers for the  Logical Analysis of  (Philosophical) NL Arguments</vt:lpstr>
      <vt:lpstr>Logic as ars iudicandi</vt:lpstr>
      <vt:lpstr>Logic as ars iudicandi</vt:lpstr>
      <vt:lpstr>Computational Metaphysics</vt:lpstr>
      <vt:lpstr>Gödel‘s / Scott‘s Variants of the Ontological Argument</vt:lpstr>
      <vt:lpstr>PowerPoint Presentation</vt:lpstr>
      <vt:lpstr>Lessons Learned</vt:lpstr>
      <vt:lpstr>Logic as ars explanandi: Tackling the Problem of Formalization</vt:lpstr>
      <vt:lpstr>Past Approaches to the Problem of Formalization</vt:lpstr>
      <vt:lpstr>Inferentialist/Syntactic Criteria (Peregrin &amp; Svodoba 2017)</vt:lpstr>
      <vt:lpstr>Inferentialist (aka. Syntactic) Criteria (Peregrin &amp; Svodoba 2017)</vt:lpstr>
      <vt:lpstr>Inferentialist (aka. Syntactic) Criteria (Peregrin &amp; Svodoba 2017)</vt:lpstr>
      <vt:lpstr>A Holistic View on Formalization</vt:lpstr>
      <vt:lpstr>A Holistic View on Formalization</vt:lpstr>
      <vt:lpstr>Criticism of Holistic Approaches</vt:lpstr>
      <vt:lpstr>Our Proposal: Integrate a Calculus Ratiocinator with existing Arsenal of Tools</vt:lpstr>
      <vt:lpstr>Our Proposal:  Use ATP for Assessing Inferential Criteria</vt:lpstr>
      <vt:lpstr>Our Proposal:  Use ATP for Assessing Inferential Criteria</vt:lpstr>
      <vt:lpstr>    Can this ever lead to an effective formalization procedure?</vt:lpstr>
      <vt:lpstr>    Massively Parallel, Trial-and-Error Approach to Logical Analysis with a Feedback Cycle</vt:lpstr>
      <vt:lpstr>The Computational Hermeneutics Approach</vt:lpstr>
      <vt:lpstr>Questions?</vt:lpstr>
      <vt:lpstr>Holistic Approach to Interpretation</vt:lpstr>
      <vt:lpstr>A Case Study: Lowe’s Modal Ontological Argument</vt:lpstr>
      <vt:lpstr>Shallow Semantic Embeddings</vt:lpstr>
      <vt:lpstr>Existence, Contingentism and Actualist Quantification</vt:lpstr>
      <vt:lpstr>Choosing a Logic for Formalization</vt:lpstr>
      <vt:lpstr>Abstractness and Concreteness</vt:lpstr>
      <vt:lpstr>Ontological Dependence</vt:lpstr>
      <vt:lpstr>Metaphysical Explanation</vt:lpstr>
      <vt:lpstr>Formalization of Premises</vt:lpstr>
      <vt:lpstr>Formalization of Conclusions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Hermeneutics: Using Computers to Interpret Philosophical Arguments</dc:title>
  <cp:lastModifiedBy>Microsoft Office User</cp:lastModifiedBy>
  <cp:revision>40</cp:revision>
  <cp:lastPrinted>2018-06-13T07:50:48Z</cp:lastPrinted>
  <dcterms:modified xsi:type="dcterms:W3CDTF">2018-06-18T02:51:23Z</dcterms:modified>
</cp:coreProperties>
</file>